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74" r:id="rId3"/>
    <p:sldId id="275" r:id="rId4"/>
    <p:sldId id="270" r:id="rId5"/>
    <p:sldId id="271" r:id="rId6"/>
    <p:sldId id="272" r:id="rId7"/>
    <p:sldId id="273" r:id="rId8"/>
    <p:sldId id="257" r:id="rId9"/>
    <p:sldId id="258" r:id="rId10"/>
    <p:sldId id="259" r:id="rId11"/>
    <p:sldId id="260" r:id="rId12"/>
    <p:sldId id="261" r:id="rId13"/>
    <p:sldId id="262" r:id="rId14"/>
    <p:sldId id="263" r:id="rId15"/>
    <p:sldId id="264" r:id="rId16"/>
    <p:sldId id="265" r:id="rId17"/>
    <p:sldId id="266" r:id="rId18"/>
    <p:sldId id="281" r:id="rId19"/>
    <p:sldId id="267" r:id="rId20"/>
    <p:sldId id="282" r:id="rId21"/>
    <p:sldId id="283" r:id="rId22"/>
    <p:sldId id="284" r:id="rId23"/>
    <p:sldId id="285" r:id="rId24"/>
    <p:sldId id="286" r:id="rId25"/>
    <p:sldId id="287" r:id="rId26"/>
    <p:sldId id="288" r:id="rId27"/>
    <p:sldId id="290" r:id="rId28"/>
    <p:sldId id="291" r:id="rId29"/>
    <p:sldId id="294" r:id="rId30"/>
    <p:sldId id="296" r:id="rId31"/>
    <p:sldId id="298" r:id="rId32"/>
    <p:sldId id="309" r:id="rId33"/>
    <p:sldId id="297" r:id="rId34"/>
    <p:sldId id="302" r:id="rId35"/>
    <p:sldId id="305" r:id="rId36"/>
    <p:sldId id="304" r:id="rId37"/>
    <p:sldId id="299" r:id="rId38"/>
    <p:sldId id="295" r:id="rId39"/>
    <p:sldId id="306" r:id="rId40"/>
    <p:sldId id="301" r:id="rId41"/>
    <p:sldId id="307" r:id="rId42"/>
    <p:sldId id="308" r:id="rId43"/>
    <p:sldId id="310" r:id="rId44"/>
    <p:sldId id="311"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snapToObjects="1">
      <p:cViewPr varScale="1">
        <p:scale>
          <a:sx n="84" d="100"/>
          <a:sy n="84" d="100"/>
        </p:scale>
        <p:origin x="140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6065417" y="5054602"/>
            <a:ext cx="673276" cy="279400"/>
          </a:xfrm>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a:xfrm>
            <a:off x="1921934" y="5054602"/>
            <a:ext cx="4064860" cy="279400"/>
          </a:xfrm>
        </p:spPr>
        <p:txBody>
          <a:bodyPr/>
          <a:lstStyle/>
          <a:p>
            <a:endParaRPr lang="en-US"/>
          </a:p>
        </p:txBody>
      </p:sp>
      <p:sp>
        <p:nvSpPr>
          <p:cNvPr id="6" name="Slide Number Placeholder 5"/>
          <p:cNvSpPr>
            <a:spLocks noGrp="1"/>
          </p:cNvSpPr>
          <p:nvPr>
            <p:ph type="sldNum" sz="quarter" idx="12"/>
          </p:nvPr>
        </p:nvSpPr>
        <p:spPr>
          <a:xfrm>
            <a:off x="6817317" y="5054602"/>
            <a:ext cx="413483" cy="279400"/>
          </a:xfrm>
        </p:spPr>
        <p:txBody>
          <a:bodyPr/>
          <a:lstStyle/>
          <a:p>
            <a:fld id="{C1FF6DA9-008F-8B48-92A6-B652298478BF}" type="slidenum">
              <a:rPr lang="en-US" smtClean="0"/>
              <a:t>‹Nº›</a:t>
            </a:fld>
            <a:endParaRPr lang="en-US"/>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7523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BCAD085-E8A6-8845-BD4E-CB4CCA059FC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76163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3944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9998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346137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0468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s-ES"/>
              <a:t>Haga clic para modificar el estilo de título del patrón</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770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93322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7562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54544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BCAD085-E8A6-8845-BD4E-CB4CCA059FC4}" type="datetimeFigureOut">
              <a:rPr lang="en-US" smtClean="0"/>
              <a:t>7/7/2025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8073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5BCAD085-E8A6-8845-BD4E-CB4CCA059FC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79005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BCAD085-E8A6-8845-BD4E-CB4CCA059FC4}" type="datetimeFigureOut">
              <a:rPr lang="en-US" smtClean="0"/>
              <a:t>7/7/2025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02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5BCAD085-E8A6-8845-BD4E-CB4CCA059FC4}" type="datetimeFigureOut">
              <a:rPr lang="en-US" smtClean="0"/>
              <a:t>7/7/2025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512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4250500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BCAD085-E8A6-8845-BD4E-CB4CCA059FC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79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BCAD085-E8A6-8845-BD4E-CB4CCA059FC4}" type="datetimeFigureOut">
              <a:rPr lang="en-US" smtClean="0"/>
              <a:t>7/7/2025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238517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BCAD085-E8A6-8845-BD4E-CB4CCA059FC4}" type="datetimeFigureOut">
              <a:rPr lang="en-US" smtClean="0"/>
              <a:t>7/7/2025</a:t>
            </a:fld>
            <a:endParaRPr lang="en-US"/>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1FF6DA9-008F-8B48-92A6-B652298478BF}" type="slidenum">
              <a:rPr lang="en-US" smtClean="0"/>
              <a:t>‹Nº›</a:t>
            </a:fld>
            <a:endParaRPr lang="en-US"/>
          </a:p>
        </p:txBody>
      </p:sp>
    </p:spTree>
    <p:extLst>
      <p:ext uri="{BB962C8B-B14F-4D97-AF65-F5344CB8AC3E}">
        <p14:creationId xmlns:p14="http://schemas.microsoft.com/office/powerpoint/2010/main" val="735069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3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3B6F2058-1887-337E-740E-09A97D9E30D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Lst>
          </a:blip>
          <a:stretch>
            <a:fillRect/>
          </a:stretch>
        </p:blipFill>
        <p:spPr>
          <a:xfrm>
            <a:off x="3020601" y="1628786"/>
            <a:ext cx="3421202" cy="3822222"/>
          </a:xfrm>
          <a:prstGeom prst="rect">
            <a:avLst/>
          </a:prstGeom>
        </p:spPr>
      </p:pic>
      <p:sp>
        <p:nvSpPr>
          <p:cNvPr id="2" name="Title 1"/>
          <p:cNvSpPr>
            <a:spLocks noGrp="1"/>
          </p:cNvSpPr>
          <p:nvPr>
            <p:ph type="ctrTitle"/>
          </p:nvPr>
        </p:nvSpPr>
        <p:spPr>
          <a:xfrm>
            <a:off x="729462" y="198821"/>
            <a:ext cx="7415729" cy="1515533"/>
          </a:xfrm>
        </p:spPr>
        <p:txBody>
          <a:bodyPr/>
          <a:lstStyle/>
          <a:p>
            <a:r>
              <a:rPr sz="5400" b="1" dirty="0" err="1"/>
              <a:t>Rendición</a:t>
            </a:r>
            <a:r>
              <a:rPr sz="5400" b="1" dirty="0"/>
              <a:t> de Cuentas 2024</a:t>
            </a:r>
          </a:p>
        </p:txBody>
      </p:sp>
      <p:sp>
        <p:nvSpPr>
          <p:cNvPr id="3" name="Subtitle 2"/>
          <p:cNvSpPr>
            <a:spLocks noGrp="1"/>
          </p:cNvSpPr>
          <p:nvPr>
            <p:ph type="subTitle" idx="1"/>
          </p:nvPr>
        </p:nvSpPr>
        <p:spPr>
          <a:xfrm>
            <a:off x="1371599" y="5365440"/>
            <a:ext cx="6400800" cy="1515533"/>
          </a:xfrm>
        </p:spPr>
        <p:txBody>
          <a:bodyPr>
            <a:normAutofit fontScale="92500" lnSpcReduction="10000"/>
          </a:bodyPr>
          <a:lstStyle/>
          <a:p>
            <a:pPr>
              <a:lnSpc>
                <a:spcPct val="120000"/>
              </a:lnSpc>
            </a:pPr>
            <a:r>
              <a:rPr lang="es-MX" sz="2400" b="1" dirty="0">
                <a:solidFill>
                  <a:schemeClr val="tx1"/>
                </a:solidFill>
              </a:rPr>
              <a:t>Gad Parroquial Rural De La Iberia</a:t>
            </a:r>
          </a:p>
          <a:p>
            <a:pPr>
              <a:lnSpc>
                <a:spcPct val="120000"/>
              </a:lnSpc>
            </a:pPr>
            <a:r>
              <a:rPr lang="es-MX" sz="2400" b="1" dirty="0">
                <a:solidFill>
                  <a:schemeClr val="tx1"/>
                </a:solidFill>
              </a:rPr>
              <a:t>La Iberia – El Guabo – El Oro</a:t>
            </a:r>
          </a:p>
          <a:p>
            <a:pPr>
              <a:lnSpc>
                <a:spcPct val="120000"/>
              </a:lnSpc>
            </a:pPr>
            <a:r>
              <a:rPr lang="es-MX" sz="2400" b="1" dirty="0">
                <a:solidFill>
                  <a:schemeClr val="tx1"/>
                </a:solidFill>
              </a:rPr>
              <a:t>Administración 2023 - 2027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778602"/>
            <a:ext cx="6798734" cy="1303867"/>
          </a:xfrm>
        </p:spPr>
        <p:txBody>
          <a:bodyPr/>
          <a:lstStyle/>
          <a:p>
            <a:r>
              <a:rPr dirty="0" err="1"/>
              <a:t>Comisiones</a:t>
            </a:r>
            <a:r>
              <a:rPr dirty="0"/>
              <a:t> </a:t>
            </a:r>
            <a:r>
              <a:rPr dirty="0" err="1"/>
              <a:t>Institucionales</a:t>
            </a:r>
            <a:endParaRPr dirty="0"/>
          </a:p>
        </p:txBody>
      </p:sp>
      <p:sp>
        <p:nvSpPr>
          <p:cNvPr id="3" name="Content Placeholder 2"/>
          <p:cNvSpPr>
            <a:spLocks noGrp="1"/>
          </p:cNvSpPr>
          <p:nvPr>
            <p:ph idx="1"/>
          </p:nvPr>
        </p:nvSpPr>
        <p:spPr>
          <a:xfrm>
            <a:off x="616448" y="2347310"/>
            <a:ext cx="7921377" cy="3732088"/>
          </a:xfrm>
        </p:spPr>
        <p:txBody>
          <a:bodyPr>
            <a:noAutofit/>
          </a:bodyPr>
          <a:lstStyle/>
          <a:p>
            <a:r>
              <a:rPr sz="2400" b="1" dirty="0" err="1"/>
              <a:t>Conectividad</a:t>
            </a:r>
            <a:r>
              <a:rPr sz="2400" b="1" dirty="0"/>
              <a:t>, Energía y Transporte </a:t>
            </a:r>
            <a:r>
              <a:rPr sz="2400" dirty="0"/>
              <a:t>– Sr. Jonathan Godoy Ordoñez</a:t>
            </a:r>
            <a:endParaRPr lang="es-MX" sz="2400" dirty="0"/>
          </a:p>
          <a:p>
            <a:r>
              <a:rPr sz="2400" b="1" dirty="0"/>
              <a:t>Humano Social </a:t>
            </a:r>
            <a:r>
              <a:rPr sz="2400" dirty="0"/>
              <a:t>– Sra. Máxima Julia Romero Palacios</a:t>
            </a:r>
            <a:endParaRPr lang="es-MX" sz="2400" dirty="0"/>
          </a:p>
          <a:p>
            <a:r>
              <a:rPr sz="2400" b="1" dirty="0" err="1"/>
              <a:t>Asentamientos</a:t>
            </a:r>
            <a:r>
              <a:rPr sz="2400" b="1" dirty="0"/>
              <a:t> Humanos </a:t>
            </a:r>
            <a:r>
              <a:rPr sz="2400" dirty="0"/>
              <a:t>– Sra. </a:t>
            </a:r>
            <a:r>
              <a:rPr sz="2400" dirty="0" err="1"/>
              <a:t>Guisella</a:t>
            </a:r>
            <a:r>
              <a:rPr sz="2400" dirty="0"/>
              <a:t> </a:t>
            </a:r>
            <a:r>
              <a:rPr sz="2400" dirty="0" err="1"/>
              <a:t>Huarquila</a:t>
            </a:r>
            <a:r>
              <a:rPr sz="2400" dirty="0"/>
              <a:t> Castro</a:t>
            </a:r>
            <a:endParaRPr lang="es-MX" sz="2400" dirty="0"/>
          </a:p>
          <a:p>
            <a:r>
              <a:rPr sz="2400" b="1" dirty="0"/>
              <a:t>Económico </a:t>
            </a:r>
            <a:r>
              <a:rPr sz="2400" b="1" dirty="0" err="1"/>
              <a:t>Productivo</a:t>
            </a:r>
            <a:r>
              <a:rPr sz="2400" b="1" dirty="0"/>
              <a:t> y Medio </a:t>
            </a:r>
            <a:r>
              <a:rPr sz="2400" b="1" dirty="0" err="1"/>
              <a:t>Ambiente</a:t>
            </a:r>
            <a:r>
              <a:rPr sz="2400" b="1" dirty="0"/>
              <a:t> </a:t>
            </a:r>
            <a:r>
              <a:rPr sz="2400" dirty="0"/>
              <a:t>– Sra. Tania Asanza Romero</a:t>
            </a:r>
            <a:endParaRPr lang="es-MX" sz="2400" dirty="0"/>
          </a:p>
          <a:p>
            <a:r>
              <a:rPr sz="2400" b="1" dirty="0" err="1"/>
              <a:t>Presupuesto</a:t>
            </a:r>
            <a:r>
              <a:rPr sz="2400" b="1" dirty="0"/>
              <a:t> y </a:t>
            </a:r>
            <a:r>
              <a:rPr sz="2400" b="1" dirty="0" err="1"/>
              <a:t>Político</a:t>
            </a:r>
            <a:r>
              <a:rPr sz="2400" b="1" dirty="0"/>
              <a:t> </a:t>
            </a:r>
            <a:r>
              <a:rPr sz="2400" b="1" dirty="0" err="1"/>
              <a:t>Institucional</a:t>
            </a:r>
            <a:r>
              <a:rPr sz="2400" b="1" dirty="0"/>
              <a:t> </a:t>
            </a:r>
            <a:r>
              <a:rPr sz="2400" dirty="0"/>
              <a:t>– Sr. Hugo Segarra Armijos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Sistema Económico Productivo y Medio Ambiente</a:t>
            </a:r>
          </a:p>
        </p:txBody>
      </p:sp>
      <p:sp>
        <p:nvSpPr>
          <p:cNvPr id="3" name="Content Placeholder 2"/>
          <p:cNvSpPr>
            <a:spLocks noGrp="1"/>
          </p:cNvSpPr>
          <p:nvPr>
            <p:ph idx="1"/>
          </p:nvPr>
        </p:nvSpPr>
        <p:spPr/>
        <p:txBody>
          <a:bodyPr/>
          <a:lstStyle/>
          <a:p>
            <a:r>
              <a:t>Mingas de limpieza y mantenimiento del estero Santander.</a:t>
            </a:r>
          </a:p>
          <a:p>
            <a:r>
              <a:t>Gestión de recolección de basura y alcantarillado.</a:t>
            </a:r>
          </a:p>
          <a:p>
            <a:r>
              <a:t>Donación de plantas y mantenimiento del estadio.</a:t>
            </a:r>
          </a:p>
          <a:p>
            <a:r>
              <a:t>Relleno para instalaciones del Centro Educativo Servio Serrano.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Sistema Social y Cultural</a:t>
            </a:r>
          </a:p>
        </p:txBody>
      </p:sp>
      <p:sp>
        <p:nvSpPr>
          <p:cNvPr id="3" name="Content Placeholder 2"/>
          <p:cNvSpPr>
            <a:spLocks noGrp="1"/>
          </p:cNvSpPr>
          <p:nvPr>
            <p:ph idx="1"/>
          </p:nvPr>
        </p:nvSpPr>
        <p:spPr/>
        <p:txBody>
          <a:bodyPr/>
          <a:lstStyle/>
          <a:p>
            <a:r>
              <a:t>Atención a grupos prioritarios: adultos mayores, discapacidad, niñez.</a:t>
            </a:r>
          </a:p>
          <a:p>
            <a:r>
              <a:t>CDI “Gotitas de Amor” y Punto Digital con MINTEL.</a:t>
            </a:r>
          </a:p>
          <a:p>
            <a:r>
              <a:t>Proyectos productivos y campañas médicas.</a:t>
            </a:r>
          </a:p>
          <a:p>
            <a:r>
              <a:t>Olimpiadas, legalización de Liga Parroquial, mantenimiento de espacios.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Sistema de Asentamientos Humanos</a:t>
            </a:r>
          </a:p>
        </p:txBody>
      </p:sp>
      <p:sp>
        <p:nvSpPr>
          <p:cNvPr id="3" name="Content Placeholder 2"/>
          <p:cNvSpPr>
            <a:spLocks noGrp="1"/>
          </p:cNvSpPr>
          <p:nvPr>
            <p:ph idx="1"/>
          </p:nvPr>
        </p:nvSpPr>
        <p:spPr/>
        <p:txBody>
          <a:bodyPr/>
          <a:lstStyle/>
          <a:p>
            <a:r>
              <a:t>Mantenimiento de parques y canchas.</a:t>
            </a:r>
          </a:p>
          <a:p>
            <a:r>
              <a:t>Cubierta metálica para cancha Ciudadela 16 de Noviembre.</a:t>
            </a:r>
          </a:p>
          <a:p>
            <a:r>
              <a:t>Veredas, rellenos, y mantenimiento de estructuras comunales.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t>Sistema de Conectividad, Energía y Transporte</a:t>
            </a:r>
          </a:p>
        </p:txBody>
      </p:sp>
      <p:sp>
        <p:nvSpPr>
          <p:cNvPr id="3" name="Content Placeholder 2"/>
          <p:cNvSpPr>
            <a:spLocks noGrp="1"/>
          </p:cNvSpPr>
          <p:nvPr>
            <p:ph idx="1"/>
          </p:nvPr>
        </p:nvSpPr>
        <p:spPr/>
        <p:txBody>
          <a:bodyPr/>
          <a:lstStyle/>
          <a:p>
            <a:r>
              <a:t>Convenio con ECU 911 para videovigilancia.</a:t>
            </a:r>
          </a:p>
          <a:p>
            <a:r>
              <a:t>Cambio de postes y luminarias en toda la parroquia.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Informe Económico 2024</a:t>
            </a:r>
          </a:p>
        </p:txBody>
      </p:sp>
      <p:graphicFrame>
        <p:nvGraphicFramePr>
          <p:cNvPr id="5" name="Tabla 4"/>
          <p:cNvGraphicFramePr>
            <a:graphicFrameLocks noGrp="1"/>
          </p:cNvGraphicFramePr>
          <p:nvPr>
            <p:extLst>
              <p:ext uri="{D42A27DB-BD31-4B8C-83A1-F6EECF244321}">
                <p14:modId xmlns:p14="http://schemas.microsoft.com/office/powerpoint/2010/main" val="3709246698"/>
              </p:ext>
            </p:extLst>
          </p:nvPr>
        </p:nvGraphicFramePr>
        <p:xfrm>
          <a:off x="814812" y="2625505"/>
          <a:ext cx="7577750" cy="3363928"/>
        </p:xfrm>
        <a:graphic>
          <a:graphicData uri="http://schemas.openxmlformats.org/drawingml/2006/table">
            <a:tbl>
              <a:tblPr firstRow="1" firstCol="1" bandRow="1">
                <a:tableStyleId>{7DF18680-E054-41AD-8BC1-D1AEF772440D}</a:tableStyleId>
              </a:tblPr>
              <a:tblGrid>
                <a:gridCol w="5077660">
                  <a:extLst>
                    <a:ext uri="{9D8B030D-6E8A-4147-A177-3AD203B41FA5}">
                      <a16:colId xmlns:a16="http://schemas.microsoft.com/office/drawing/2014/main" xmlns="" val="20000"/>
                    </a:ext>
                  </a:extLst>
                </a:gridCol>
                <a:gridCol w="2500090">
                  <a:extLst>
                    <a:ext uri="{9D8B030D-6E8A-4147-A177-3AD203B41FA5}">
                      <a16:colId xmlns:a16="http://schemas.microsoft.com/office/drawing/2014/main" xmlns="" val="20001"/>
                    </a:ext>
                  </a:extLst>
                </a:gridCol>
              </a:tblGrid>
              <a:tr h="634836">
                <a:tc>
                  <a:txBody>
                    <a:bodyPr/>
                    <a:lstStyle/>
                    <a:p>
                      <a:pPr>
                        <a:spcAft>
                          <a:spcPts val="0"/>
                        </a:spcAft>
                      </a:pPr>
                      <a:r>
                        <a:rPr lang="es-EC" sz="2400" dirty="0">
                          <a:effectLst/>
                        </a:rPr>
                        <a:t>GASTO CORRIENTE</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r>
                        <a:rPr lang="es-EC" sz="2400">
                          <a:effectLst/>
                        </a:rPr>
                        <a:t>77,760.57</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754491">
                <a:tc>
                  <a:txBody>
                    <a:bodyPr/>
                    <a:lstStyle/>
                    <a:p>
                      <a:pPr>
                        <a:spcAft>
                          <a:spcPts val="0"/>
                        </a:spcAft>
                      </a:pPr>
                      <a:r>
                        <a:rPr lang="es-EC" sz="2400" dirty="0">
                          <a:effectLst/>
                        </a:rPr>
                        <a:t>GASTO DE INVERSIÓN</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r>
                        <a:rPr lang="es-EC" sz="2400">
                          <a:effectLst/>
                        </a:rPr>
                        <a:t>133,765.43</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r h="608245">
                <a:tc>
                  <a:txBody>
                    <a:bodyPr/>
                    <a:lstStyle/>
                    <a:p>
                      <a:pPr>
                        <a:spcAft>
                          <a:spcPts val="0"/>
                        </a:spcAft>
                      </a:pPr>
                      <a:r>
                        <a:rPr lang="es-EC" sz="2400" dirty="0">
                          <a:effectLst/>
                        </a:rPr>
                        <a:t>GASTOS DE CAPITAL</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r>
                        <a:rPr lang="es-EC" sz="2400">
                          <a:effectLst/>
                        </a:rPr>
                        <a:t>2,476.00</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17373">
                <a:tc>
                  <a:txBody>
                    <a:bodyPr/>
                    <a:lstStyle/>
                    <a:p>
                      <a:pPr>
                        <a:spcAft>
                          <a:spcPts val="0"/>
                        </a:spcAft>
                      </a:pPr>
                      <a:r>
                        <a:rPr lang="es-EC" sz="2400" dirty="0">
                          <a:effectLst/>
                        </a:rPr>
                        <a:t>APLICACIÓN AL FINANCIAMIENTO</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r>
                        <a:rPr lang="es-EC" sz="2400">
                          <a:effectLst/>
                        </a:rPr>
                        <a:t>38,476.49</a:t>
                      </a:r>
                      <a:endParaRPr lang="es-EC"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634836">
                <a:tc>
                  <a:txBody>
                    <a:bodyPr/>
                    <a:lstStyle/>
                    <a:p>
                      <a:pPr>
                        <a:spcAft>
                          <a:spcPts val="0"/>
                        </a:spcAft>
                      </a:pPr>
                      <a:r>
                        <a:rPr lang="es-EC" sz="2400" dirty="0">
                          <a:effectLst/>
                        </a:rPr>
                        <a:t>TOTAL DE GASTOS</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spcAft>
                          <a:spcPts val="0"/>
                        </a:spcAft>
                      </a:pPr>
                      <a:r>
                        <a:rPr lang="es-EC" sz="2400" dirty="0">
                          <a:effectLst/>
                        </a:rPr>
                        <a:t>252,478.49</a:t>
                      </a:r>
                      <a:endParaRPr lang="es-EC"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6" y="544613"/>
            <a:ext cx="6798734" cy="396948"/>
          </a:xfrm>
        </p:spPr>
        <p:txBody>
          <a:bodyPr>
            <a:normAutofit fontScale="90000"/>
          </a:bodyPr>
          <a:lstStyle/>
          <a:p>
            <a:r>
              <a:rPr dirty="0" err="1"/>
              <a:t>Detalle</a:t>
            </a:r>
            <a:r>
              <a:rPr dirty="0"/>
              <a:t> de </a:t>
            </a:r>
            <a:r>
              <a:rPr dirty="0" err="1"/>
              <a:t>Gasto</a:t>
            </a:r>
            <a:r>
              <a:rPr dirty="0"/>
              <a:t> </a:t>
            </a:r>
            <a:r>
              <a:rPr dirty="0" err="1"/>
              <a:t>Corriente</a:t>
            </a:r>
            <a:endParaRPr dirty="0"/>
          </a:p>
        </p:txBody>
      </p:sp>
      <p:graphicFrame>
        <p:nvGraphicFramePr>
          <p:cNvPr id="5" name="Tabla 4"/>
          <p:cNvGraphicFramePr>
            <a:graphicFrameLocks noGrp="1"/>
          </p:cNvGraphicFramePr>
          <p:nvPr>
            <p:extLst>
              <p:ext uri="{D42A27DB-BD31-4B8C-83A1-F6EECF244321}">
                <p14:modId xmlns:p14="http://schemas.microsoft.com/office/powerpoint/2010/main" val="346023664"/>
              </p:ext>
            </p:extLst>
          </p:nvPr>
        </p:nvGraphicFramePr>
        <p:xfrm>
          <a:off x="854150" y="1042232"/>
          <a:ext cx="7004257" cy="5132226"/>
        </p:xfrm>
        <a:graphic>
          <a:graphicData uri="http://schemas.openxmlformats.org/drawingml/2006/table">
            <a:tbl>
              <a:tblPr firstRow="1" firstCol="1" bandRow="1">
                <a:tableStyleId>{5C22544A-7EE6-4342-B048-85BDC9FD1C3A}</a:tableStyleId>
              </a:tblPr>
              <a:tblGrid>
                <a:gridCol w="4373459">
                  <a:extLst>
                    <a:ext uri="{9D8B030D-6E8A-4147-A177-3AD203B41FA5}">
                      <a16:colId xmlns:a16="http://schemas.microsoft.com/office/drawing/2014/main" xmlns="" val="20000"/>
                    </a:ext>
                  </a:extLst>
                </a:gridCol>
                <a:gridCol w="1228546">
                  <a:extLst>
                    <a:ext uri="{9D8B030D-6E8A-4147-A177-3AD203B41FA5}">
                      <a16:colId xmlns:a16="http://schemas.microsoft.com/office/drawing/2014/main" xmlns="" val="20001"/>
                    </a:ext>
                  </a:extLst>
                </a:gridCol>
                <a:gridCol w="1402252">
                  <a:extLst>
                    <a:ext uri="{9D8B030D-6E8A-4147-A177-3AD203B41FA5}">
                      <a16:colId xmlns:a16="http://schemas.microsoft.com/office/drawing/2014/main" xmlns="" val="20002"/>
                    </a:ext>
                  </a:extLst>
                </a:gridCol>
              </a:tblGrid>
              <a:tr h="287041">
                <a:tc gridSpan="2">
                  <a:txBody>
                    <a:bodyPr/>
                    <a:lstStyle/>
                    <a:p>
                      <a:pPr>
                        <a:spcAft>
                          <a:spcPts val="0"/>
                        </a:spcAft>
                      </a:pPr>
                      <a:r>
                        <a:rPr lang="es-EC" sz="1200" dirty="0">
                          <a:effectLst/>
                        </a:rPr>
                        <a:t>GASTOS CORRIENTES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hMerge="1">
                  <a:txBody>
                    <a:bodyPr/>
                    <a:lstStyle/>
                    <a:p>
                      <a:endParaRPr lang="es-EC"/>
                    </a:p>
                  </a:txBody>
                  <a:tcPr/>
                </a:tc>
                <a:tc>
                  <a:txBody>
                    <a:bodyPr/>
                    <a:lstStyle/>
                    <a:p>
                      <a:pPr algn="r">
                        <a:spcAft>
                          <a:spcPts val="0"/>
                        </a:spcAft>
                      </a:pPr>
                      <a:r>
                        <a:rPr lang="es-EC" sz="1200">
                          <a:effectLst/>
                        </a:rPr>
                        <a:t>77,760.57</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0"/>
                  </a:ext>
                </a:extLst>
              </a:tr>
              <a:tr h="189251">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1"/>
                  </a:ext>
                </a:extLst>
              </a:tr>
              <a:tr h="189251">
                <a:tc>
                  <a:txBody>
                    <a:bodyPr/>
                    <a:lstStyle/>
                    <a:p>
                      <a:pPr>
                        <a:spcAft>
                          <a:spcPts val="0"/>
                        </a:spcAft>
                      </a:pPr>
                      <a:r>
                        <a:rPr lang="es-EC" sz="1200" dirty="0">
                          <a:effectLst/>
                        </a:rPr>
                        <a:t>GASTOS EN PERSONAL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63,957.59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2"/>
                  </a:ext>
                </a:extLst>
              </a:tr>
              <a:tr h="207084">
                <a:tc>
                  <a:txBody>
                    <a:bodyPr/>
                    <a:lstStyle/>
                    <a:p>
                      <a:pPr>
                        <a:spcAft>
                          <a:spcPts val="0"/>
                        </a:spcAft>
                      </a:pPr>
                      <a:r>
                        <a:rPr lang="es-EC" sz="1200" dirty="0">
                          <a:effectLst/>
                        </a:rPr>
                        <a:t>Remuneraciones Unificadas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48,120.00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3"/>
                  </a:ext>
                </a:extLst>
              </a:tr>
              <a:tr h="207084">
                <a:tc>
                  <a:txBody>
                    <a:bodyPr/>
                    <a:lstStyle/>
                    <a:p>
                      <a:pPr>
                        <a:spcAft>
                          <a:spcPts val="0"/>
                        </a:spcAft>
                      </a:pPr>
                      <a:r>
                        <a:rPr lang="es-EC" sz="1200" dirty="0">
                          <a:effectLst/>
                        </a:rPr>
                        <a:t>Decimotercer Sueldo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4,009.92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4"/>
                  </a:ext>
                </a:extLst>
              </a:tr>
              <a:tr h="207084">
                <a:tc>
                  <a:txBody>
                    <a:bodyPr/>
                    <a:lstStyle/>
                    <a:p>
                      <a:pPr>
                        <a:spcAft>
                          <a:spcPts val="0"/>
                        </a:spcAft>
                      </a:pPr>
                      <a:r>
                        <a:rPr lang="es-EC" sz="1200" dirty="0">
                          <a:effectLst/>
                        </a:rPr>
                        <a:t>Decimocuarto Sueldo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3,219.72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5"/>
                  </a:ext>
                </a:extLst>
              </a:tr>
              <a:tr h="207084">
                <a:tc>
                  <a:txBody>
                    <a:bodyPr/>
                    <a:lstStyle/>
                    <a:p>
                      <a:pPr>
                        <a:spcAft>
                          <a:spcPts val="0"/>
                        </a:spcAft>
                      </a:pPr>
                      <a:r>
                        <a:rPr lang="es-EC" sz="1200" dirty="0">
                          <a:effectLst/>
                        </a:rPr>
                        <a:t>Aporte Patronal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5,365.44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6"/>
                  </a:ext>
                </a:extLst>
              </a:tr>
              <a:tr h="207084">
                <a:tc>
                  <a:txBody>
                    <a:bodyPr/>
                    <a:lstStyle/>
                    <a:p>
                      <a:pPr>
                        <a:spcAft>
                          <a:spcPts val="0"/>
                        </a:spcAft>
                      </a:pPr>
                      <a:r>
                        <a:rPr lang="es-EC" sz="1200" dirty="0">
                          <a:effectLst/>
                        </a:rPr>
                        <a:t>Fondo de Reserva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3,242.51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7"/>
                  </a:ext>
                </a:extLst>
              </a:tr>
              <a:tr h="189251">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8"/>
                  </a:ext>
                </a:extLst>
              </a:tr>
              <a:tr h="189251">
                <a:tc>
                  <a:txBody>
                    <a:bodyPr/>
                    <a:lstStyle/>
                    <a:p>
                      <a:pPr>
                        <a:spcAft>
                          <a:spcPts val="0"/>
                        </a:spcAft>
                      </a:pPr>
                      <a:r>
                        <a:rPr lang="es-EC" sz="1200" dirty="0">
                          <a:effectLst/>
                        </a:rPr>
                        <a:t>BIENES Y SERVICIOS DE CONSUMO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1,500.00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09"/>
                  </a:ext>
                </a:extLst>
              </a:tr>
              <a:tr h="207084">
                <a:tc>
                  <a:txBody>
                    <a:bodyPr/>
                    <a:lstStyle/>
                    <a:p>
                      <a:pPr>
                        <a:spcAft>
                          <a:spcPts val="0"/>
                        </a:spcAft>
                      </a:pPr>
                      <a:r>
                        <a:rPr lang="es-EC" sz="1200" dirty="0">
                          <a:effectLst/>
                        </a:rPr>
                        <a:t>Telecomunicaciones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900.00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0"/>
                  </a:ext>
                </a:extLst>
              </a:tr>
              <a:tr h="207084">
                <a:tc>
                  <a:txBody>
                    <a:bodyPr/>
                    <a:lstStyle/>
                    <a:p>
                      <a:pPr>
                        <a:spcAft>
                          <a:spcPts val="0"/>
                        </a:spcAft>
                      </a:pPr>
                      <a:r>
                        <a:rPr lang="es-EC" sz="1200" dirty="0">
                          <a:effectLst/>
                        </a:rPr>
                        <a:t>Desarrollo de Sistemas Informáticos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600.00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1"/>
                  </a:ext>
                </a:extLst>
              </a:tr>
              <a:tr h="189251">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2"/>
                  </a:ext>
                </a:extLst>
              </a:tr>
              <a:tr h="207084">
                <a:tc>
                  <a:txBody>
                    <a:bodyPr/>
                    <a:lstStyle/>
                    <a:p>
                      <a:pPr>
                        <a:spcAft>
                          <a:spcPts val="0"/>
                        </a:spcAft>
                      </a:pPr>
                      <a:r>
                        <a:rPr lang="es-EC" sz="1200" dirty="0">
                          <a:effectLst/>
                        </a:rPr>
                        <a:t>GASTOS FINANCIEROS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3,922.71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3"/>
                  </a:ext>
                </a:extLst>
              </a:tr>
              <a:tr h="207084">
                <a:tc>
                  <a:txBody>
                    <a:bodyPr/>
                    <a:lstStyle/>
                    <a:p>
                      <a:pPr>
                        <a:spcAft>
                          <a:spcPts val="0"/>
                        </a:spcAft>
                      </a:pPr>
                      <a:r>
                        <a:rPr lang="es-EC" sz="1200" dirty="0">
                          <a:effectLst/>
                        </a:rPr>
                        <a:t>Sector Publico Financiero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3,922.71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4"/>
                  </a:ext>
                </a:extLst>
              </a:tr>
              <a:tr h="189251">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5"/>
                  </a:ext>
                </a:extLst>
              </a:tr>
              <a:tr h="207084">
                <a:tc>
                  <a:txBody>
                    <a:bodyPr/>
                    <a:lstStyle/>
                    <a:p>
                      <a:pPr>
                        <a:spcAft>
                          <a:spcPts val="0"/>
                        </a:spcAft>
                      </a:pPr>
                      <a:r>
                        <a:rPr lang="es-EC" sz="1200" dirty="0">
                          <a:effectLst/>
                        </a:rPr>
                        <a:t>OTROS GASTOS CORRIENTES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767.31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6"/>
                  </a:ext>
                </a:extLst>
              </a:tr>
              <a:tr h="207084">
                <a:tc>
                  <a:txBody>
                    <a:bodyPr/>
                    <a:lstStyle/>
                    <a:p>
                      <a:pPr>
                        <a:spcAft>
                          <a:spcPts val="0"/>
                        </a:spcAft>
                      </a:pPr>
                      <a:r>
                        <a:rPr lang="es-EC" sz="1200" dirty="0">
                          <a:effectLst/>
                        </a:rPr>
                        <a:t>Tasas Generales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513.92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7"/>
                  </a:ext>
                </a:extLst>
              </a:tr>
              <a:tr h="207084">
                <a:tc>
                  <a:txBody>
                    <a:bodyPr/>
                    <a:lstStyle/>
                    <a:p>
                      <a:pPr>
                        <a:spcAft>
                          <a:spcPts val="0"/>
                        </a:spcAft>
                      </a:pPr>
                      <a:r>
                        <a:rPr lang="es-EC" sz="1200" dirty="0">
                          <a:effectLst/>
                        </a:rPr>
                        <a:t>Seguros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99.08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8"/>
                  </a:ext>
                </a:extLst>
              </a:tr>
              <a:tr h="207084">
                <a:tc>
                  <a:txBody>
                    <a:bodyPr/>
                    <a:lstStyle/>
                    <a:p>
                      <a:pPr>
                        <a:spcAft>
                          <a:spcPts val="0"/>
                        </a:spcAft>
                      </a:pPr>
                      <a:r>
                        <a:rPr lang="es-EC" sz="1200" dirty="0">
                          <a:effectLst/>
                        </a:rPr>
                        <a:t>Comisiones Bancarias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154.31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19"/>
                  </a:ext>
                </a:extLst>
              </a:tr>
              <a:tr h="189251">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20"/>
                  </a:ext>
                </a:extLst>
              </a:tr>
              <a:tr h="207084">
                <a:tc>
                  <a:txBody>
                    <a:bodyPr/>
                    <a:lstStyle/>
                    <a:p>
                      <a:pPr>
                        <a:spcAft>
                          <a:spcPts val="0"/>
                        </a:spcAft>
                      </a:pPr>
                      <a:r>
                        <a:rPr lang="es-EC" sz="1200" dirty="0">
                          <a:effectLst/>
                        </a:rPr>
                        <a:t>TRANSFERENCIAS Y DONACIONES CORRIENTES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7,612.96</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21"/>
                  </a:ext>
                </a:extLst>
              </a:tr>
              <a:tr h="207084">
                <a:tc>
                  <a:txBody>
                    <a:bodyPr/>
                    <a:lstStyle/>
                    <a:p>
                      <a:pPr>
                        <a:spcAft>
                          <a:spcPts val="0"/>
                        </a:spcAft>
                      </a:pPr>
                      <a:r>
                        <a:rPr lang="es-EC" sz="1200" dirty="0">
                          <a:effectLst/>
                        </a:rPr>
                        <a:t>Al Gobierno Central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1,182.32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22"/>
                  </a:ext>
                </a:extLst>
              </a:tr>
              <a:tr h="207084">
                <a:tc>
                  <a:txBody>
                    <a:bodyPr/>
                    <a:lstStyle/>
                    <a:p>
                      <a:pPr>
                        <a:spcAft>
                          <a:spcPts val="0"/>
                        </a:spcAft>
                      </a:pPr>
                      <a:r>
                        <a:rPr lang="es-EC" sz="1200" dirty="0">
                          <a:effectLst/>
                        </a:rPr>
                        <a:t>A Entidades Descentralizadas y Autónomas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a:effectLst/>
                        </a:rPr>
                        <a:t>5,862.92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23"/>
                  </a:ext>
                </a:extLst>
              </a:tr>
              <a:tr h="207084">
                <a:tc>
                  <a:txBody>
                    <a:bodyPr/>
                    <a:lstStyle/>
                    <a:p>
                      <a:pPr>
                        <a:spcAft>
                          <a:spcPts val="0"/>
                        </a:spcAft>
                      </a:pPr>
                      <a:r>
                        <a:rPr lang="es-EC" sz="1200" dirty="0">
                          <a:effectLst/>
                        </a:rPr>
                        <a:t>A Entidades Financieras Publicas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lgn="r">
                        <a:spcAft>
                          <a:spcPts val="0"/>
                        </a:spcAft>
                      </a:pPr>
                      <a:r>
                        <a:rPr lang="es-EC" sz="1200" dirty="0">
                          <a:effectLst/>
                        </a:rPr>
                        <a:t>567.72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1700" marR="41700" marT="0" marB="0"/>
                </a:tc>
                <a:extLst>
                  <a:ext uri="{0D108BD9-81ED-4DB2-BD59-A6C34878D82A}">
                    <a16:rowId xmlns:a16="http://schemas.microsoft.com/office/drawing/2014/main" xmlns="" val="1002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7" y="562252"/>
            <a:ext cx="6798734" cy="343095"/>
          </a:xfrm>
        </p:spPr>
        <p:txBody>
          <a:bodyPr>
            <a:normAutofit fontScale="90000"/>
          </a:bodyPr>
          <a:lstStyle/>
          <a:p>
            <a:r>
              <a:rPr dirty="0" err="1"/>
              <a:t>Detalle</a:t>
            </a:r>
            <a:r>
              <a:rPr dirty="0"/>
              <a:t> de </a:t>
            </a:r>
            <a:r>
              <a:rPr dirty="0" err="1"/>
              <a:t>Gasto</a:t>
            </a:r>
            <a:r>
              <a:rPr dirty="0"/>
              <a:t> de </a:t>
            </a:r>
            <a:r>
              <a:rPr dirty="0" err="1"/>
              <a:t>Inversión</a:t>
            </a:r>
            <a:endParaRPr dirty="0"/>
          </a:p>
        </p:txBody>
      </p:sp>
      <p:graphicFrame>
        <p:nvGraphicFramePr>
          <p:cNvPr id="5" name="Tabla 4"/>
          <p:cNvGraphicFramePr>
            <a:graphicFrameLocks noGrp="1"/>
          </p:cNvGraphicFramePr>
          <p:nvPr>
            <p:extLst>
              <p:ext uri="{D42A27DB-BD31-4B8C-83A1-F6EECF244321}">
                <p14:modId xmlns:p14="http://schemas.microsoft.com/office/powerpoint/2010/main" val="986779139"/>
              </p:ext>
            </p:extLst>
          </p:nvPr>
        </p:nvGraphicFramePr>
        <p:xfrm>
          <a:off x="808711" y="1007058"/>
          <a:ext cx="7285087" cy="5257941"/>
        </p:xfrm>
        <a:graphic>
          <a:graphicData uri="http://schemas.openxmlformats.org/drawingml/2006/table">
            <a:tbl>
              <a:tblPr firstRow="1" firstCol="1" bandRow="1">
                <a:tableStyleId>{F5AB1C69-6EDB-4FF4-983F-18BD219EF322}</a:tableStyleId>
              </a:tblPr>
              <a:tblGrid>
                <a:gridCol w="4389994">
                  <a:extLst>
                    <a:ext uri="{9D8B030D-6E8A-4147-A177-3AD203B41FA5}">
                      <a16:colId xmlns:a16="http://schemas.microsoft.com/office/drawing/2014/main" xmlns="" val="20000"/>
                    </a:ext>
                  </a:extLst>
                </a:gridCol>
                <a:gridCol w="1277805">
                  <a:extLst>
                    <a:ext uri="{9D8B030D-6E8A-4147-A177-3AD203B41FA5}">
                      <a16:colId xmlns:a16="http://schemas.microsoft.com/office/drawing/2014/main" xmlns="" val="20001"/>
                    </a:ext>
                  </a:extLst>
                </a:gridCol>
                <a:gridCol w="1617288">
                  <a:extLst>
                    <a:ext uri="{9D8B030D-6E8A-4147-A177-3AD203B41FA5}">
                      <a16:colId xmlns:a16="http://schemas.microsoft.com/office/drawing/2014/main" xmlns="" val="20002"/>
                    </a:ext>
                  </a:extLst>
                </a:gridCol>
              </a:tblGrid>
              <a:tr h="223315">
                <a:tc gridSpan="2">
                  <a:txBody>
                    <a:bodyPr/>
                    <a:lstStyle/>
                    <a:p>
                      <a:pPr algn="ctr">
                        <a:spcAft>
                          <a:spcPts val="0"/>
                        </a:spcAft>
                      </a:pPr>
                      <a:r>
                        <a:rPr lang="es-EC" sz="1200" dirty="0">
                          <a:effectLst/>
                        </a:rPr>
                        <a:t>GASTOS DE INVERSION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hMerge="1">
                  <a:txBody>
                    <a:bodyPr/>
                    <a:lstStyle/>
                    <a:p>
                      <a:endParaRPr lang="es-EC"/>
                    </a:p>
                  </a:txBody>
                  <a:tcPr/>
                </a:tc>
                <a:tc>
                  <a:txBody>
                    <a:bodyPr/>
                    <a:lstStyle/>
                    <a:p>
                      <a:pPr algn="r">
                        <a:spcAft>
                          <a:spcPts val="0"/>
                        </a:spcAft>
                      </a:pPr>
                      <a:r>
                        <a:rPr lang="es-EC" sz="1200">
                          <a:effectLst/>
                        </a:rPr>
                        <a:t>133,765.43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0"/>
                  </a:ext>
                </a:extLst>
              </a:tr>
              <a:tr h="214807">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1"/>
                  </a:ext>
                </a:extLst>
              </a:tr>
              <a:tr h="214807">
                <a:tc>
                  <a:txBody>
                    <a:bodyPr/>
                    <a:lstStyle/>
                    <a:p>
                      <a:pPr>
                        <a:spcAft>
                          <a:spcPts val="0"/>
                        </a:spcAft>
                      </a:pPr>
                      <a:r>
                        <a:rPr lang="es-EC" sz="1200" dirty="0">
                          <a:effectLst/>
                        </a:rPr>
                        <a:t>GASTOS EN PERSONAL PARA INVERSION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80,397.41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2"/>
                  </a:ext>
                </a:extLst>
              </a:tr>
              <a:tr h="214807">
                <a:tc>
                  <a:txBody>
                    <a:bodyPr/>
                    <a:lstStyle/>
                    <a:p>
                      <a:pPr>
                        <a:spcAft>
                          <a:spcPts val="0"/>
                        </a:spcAft>
                      </a:pPr>
                      <a:r>
                        <a:rPr lang="es-EC" sz="1200" dirty="0">
                          <a:effectLst/>
                        </a:rPr>
                        <a:t>Remuneraciones Unificadas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59,880.00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3"/>
                  </a:ext>
                </a:extLst>
              </a:tr>
              <a:tr h="214807">
                <a:tc>
                  <a:txBody>
                    <a:bodyPr/>
                    <a:lstStyle/>
                    <a:p>
                      <a:pPr>
                        <a:spcAft>
                          <a:spcPts val="0"/>
                        </a:spcAft>
                      </a:pPr>
                      <a:r>
                        <a:rPr lang="es-EC" sz="1200">
                          <a:effectLst/>
                        </a:rPr>
                        <a:t>Decimotercer Sueldo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4,989.60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4"/>
                  </a:ext>
                </a:extLst>
              </a:tr>
              <a:tr h="214807">
                <a:tc>
                  <a:txBody>
                    <a:bodyPr/>
                    <a:lstStyle/>
                    <a:p>
                      <a:pPr>
                        <a:spcAft>
                          <a:spcPts val="0"/>
                        </a:spcAft>
                      </a:pPr>
                      <a:r>
                        <a:rPr lang="es-EC" sz="1200" dirty="0">
                          <a:effectLst/>
                        </a:rPr>
                        <a:t>Decimocuarto Sueldo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4,599.60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5"/>
                  </a:ext>
                </a:extLst>
              </a:tr>
              <a:tr h="214807">
                <a:tc>
                  <a:txBody>
                    <a:bodyPr/>
                    <a:lstStyle/>
                    <a:p>
                      <a:pPr>
                        <a:spcAft>
                          <a:spcPts val="0"/>
                        </a:spcAft>
                      </a:pPr>
                      <a:r>
                        <a:rPr lang="es-EC" sz="1200">
                          <a:effectLst/>
                        </a:rPr>
                        <a:t>Aporte Patronal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dirty="0">
                          <a:effectLst/>
                        </a:rPr>
                        <a:t>6,676.68</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6"/>
                  </a:ext>
                </a:extLst>
              </a:tr>
              <a:tr h="214807">
                <a:tc>
                  <a:txBody>
                    <a:bodyPr/>
                    <a:lstStyle/>
                    <a:p>
                      <a:pPr>
                        <a:spcAft>
                          <a:spcPts val="0"/>
                        </a:spcAft>
                      </a:pPr>
                      <a:r>
                        <a:rPr lang="es-EC" sz="1200">
                          <a:effectLst/>
                        </a:rPr>
                        <a:t>Fondo de Reserva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4,251.53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7"/>
                  </a:ext>
                </a:extLst>
              </a:tr>
              <a:tr h="214807">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8"/>
                  </a:ext>
                </a:extLst>
              </a:tr>
              <a:tr h="214807">
                <a:tc>
                  <a:txBody>
                    <a:bodyPr/>
                    <a:lstStyle/>
                    <a:p>
                      <a:pPr>
                        <a:spcAft>
                          <a:spcPts val="0"/>
                        </a:spcAft>
                      </a:pPr>
                      <a:r>
                        <a:rPr lang="es-EC" sz="1200" dirty="0">
                          <a:effectLst/>
                        </a:rPr>
                        <a:t>BIENES Y SERVICIOS PARA INVERSION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46,840.89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09"/>
                  </a:ext>
                </a:extLst>
              </a:tr>
              <a:tr h="214807">
                <a:tc>
                  <a:txBody>
                    <a:bodyPr/>
                    <a:lstStyle/>
                    <a:p>
                      <a:pPr>
                        <a:spcAft>
                          <a:spcPts val="0"/>
                        </a:spcAft>
                      </a:pPr>
                      <a:r>
                        <a:rPr lang="es-EC" sz="1200" dirty="0">
                          <a:effectLst/>
                        </a:rPr>
                        <a:t>Energía Eléctrica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145.59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0"/>
                  </a:ext>
                </a:extLst>
              </a:tr>
              <a:tr h="214807">
                <a:tc>
                  <a:txBody>
                    <a:bodyPr/>
                    <a:lstStyle/>
                    <a:p>
                      <a:pPr>
                        <a:spcAft>
                          <a:spcPts val="0"/>
                        </a:spcAft>
                      </a:pPr>
                      <a:r>
                        <a:rPr lang="es-EC" sz="1200" dirty="0">
                          <a:effectLst/>
                        </a:rPr>
                        <a:t>Telecomunicaciones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2,490.00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1"/>
                  </a:ext>
                </a:extLst>
              </a:tr>
              <a:tr h="214807">
                <a:tc>
                  <a:txBody>
                    <a:bodyPr/>
                    <a:lstStyle/>
                    <a:p>
                      <a:pPr>
                        <a:spcAft>
                          <a:spcPts val="0"/>
                        </a:spcAft>
                      </a:pPr>
                      <a:r>
                        <a:rPr lang="es-EC" sz="1200" dirty="0">
                          <a:effectLst/>
                        </a:rPr>
                        <a:t>Servicio de Alimentación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17,130.60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2"/>
                  </a:ext>
                </a:extLst>
              </a:tr>
              <a:tr h="323516">
                <a:tc>
                  <a:txBody>
                    <a:bodyPr/>
                    <a:lstStyle/>
                    <a:p>
                      <a:pPr>
                        <a:spcAft>
                          <a:spcPts val="0"/>
                        </a:spcAft>
                      </a:pPr>
                      <a:r>
                        <a:rPr lang="es-EC" sz="1200" dirty="0">
                          <a:effectLst/>
                        </a:rPr>
                        <a:t>Edificios, Locales y Residencias (Mantenimiento y reparaciones)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6,289.01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3"/>
                  </a:ext>
                </a:extLst>
              </a:tr>
              <a:tr h="306261">
                <a:tc>
                  <a:txBody>
                    <a:bodyPr/>
                    <a:lstStyle/>
                    <a:p>
                      <a:pPr>
                        <a:spcAft>
                          <a:spcPts val="0"/>
                        </a:spcAft>
                      </a:pPr>
                      <a:r>
                        <a:rPr lang="es-EC" sz="1200" dirty="0">
                          <a:effectLst/>
                        </a:rPr>
                        <a:t>Maquinarias y Equipos (Mantenimiento y Reparaciones)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300.00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4"/>
                  </a:ext>
                </a:extLst>
              </a:tr>
              <a:tr h="214807">
                <a:tc>
                  <a:txBody>
                    <a:bodyPr/>
                    <a:lstStyle/>
                    <a:p>
                      <a:pPr>
                        <a:spcAft>
                          <a:spcPts val="0"/>
                        </a:spcAft>
                      </a:pPr>
                      <a:r>
                        <a:rPr lang="es-EC" sz="1200">
                          <a:effectLst/>
                        </a:rPr>
                        <a:t>Consultoría, Asesoría e Investigación Especializada</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19,991.50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5"/>
                  </a:ext>
                </a:extLst>
              </a:tr>
              <a:tr h="214807">
                <a:tc>
                  <a:txBody>
                    <a:bodyPr/>
                    <a:lstStyle/>
                    <a:p>
                      <a:pPr>
                        <a:spcAft>
                          <a:spcPts val="0"/>
                        </a:spcAft>
                      </a:pPr>
                      <a:r>
                        <a:rPr lang="es-EC" sz="1200" dirty="0">
                          <a:effectLst/>
                        </a:rPr>
                        <a:t>Bienes de Uso y Consumo de Inversión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238.19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6"/>
                  </a:ext>
                </a:extLst>
              </a:tr>
              <a:tr h="214807">
                <a:tc>
                  <a:txBody>
                    <a:bodyPr/>
                    <a:lstStyle/>
                    <a:p>
                      <a:pPr>
                        <a:spcAft>
                          <a:spcPts val="0"/>
                        </a:spcAft>
                      </a:pPr>
                      <a:r>
                        <a:rPr lang="es-EC" sz="1200" dirty="0">
                          <a:effectLst/>
                        </a:rPr>
                        <a:t>Materiales de Oficina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29.49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7"/>
                  </a:ext>
                </a:extLst>
              </a:tr>
              <a:tr h="214807">
                <a:tc>
                  <a:txBody>
                    <a:bodyPr/>
                    <a:lstStyle/>
                    <a:p>
                      <a:pPr>
                        <a:spcAft>
                          <a:spcPts val="0"/>
                        </a:spcAft>
                      </a:pPr>
                      <a:r>
                        <a:rPr lang="es-EC" sz="1200" dirty="0">
                          <a:effectLst/>
                        </a:rPr>
                        <a:t>Materiales de Aseo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208.70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8"/>
                  </a:ext>
                </a:extLst>
              </a:tr>
              <a:tr h="214807">
                <a:tc>
                  <a:txBody>
                    <a:bodyPr/>
                    <a:lstStyle/>
                    <a:p>
                      <a:pPr>
                        <a:spcAft>
                          <a:spcPts val="0"/>
                        </a:spcAft>
                      </a:pPr>
                      <a:r>
                        <a:rPr lang="es-EC" sz="1200" dirty="0">
                          <a:effectLst/>
                        </a:rPr>
                        <a:t>Mobiliarios (No depreciables)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256.00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19"/>
                  </a:ext>
                </a:extLst>
              </a:tr>
              <a:tr h="214807">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20"/>
                  </a:ext>
                </a:extLst>
              </a:tr>
              <a:tr h="323516">
                <a:tc>
                  <a:txBody>
                    <a:bodyPr/>
                    <a:lstStyle/>
                    <a:p>
                      <a:pPr>
                        <a:spcAft>
                          <a:spcPts val="0"/>
                        </a:spcAft>
                      </a:pPr>
                      <a:r>
                        <a:rPr lang="es-EC" sz="1200" dirty="0">
                          <a:effectLst/>
                        </a:rPr>
                        <a:t>TRANSFERENCIAS Y DONACIONES PARA INVERSION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a:effectLst/>
                        </a:rPr>
                        <a:t>6,527.13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a:effectLst/>
                        </a:rPr>
                        <a:t>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21"/>
                  </a:ext>
                </a:extLst>
              </a:tr>
              <a:tr h="214807">
                <a:tc>
                  <a:txBody>
                    <a:bodyPr/>
                    <a:lstStyle/>
                    <a:p>
                      <a:pPr>
                        <a:spcAft>
                          <a:spcPts val="0"/>
                        </a:spcAft>
                      </a:pPr>
                      <a:r>
                        <a:rPr lang="es-EC" sz="1200" dirty="0">
                          <a:effectLst/>
                        </a:rPr>
                        <a:t>Al Sector Privado no Financiero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lgn="r">
                        <a:spcAft>
                          <a:spcPts val="0"/>
                        </a:spcAft>
                      </a:pPr>
                      <a:r>
                        <a:rPr lang="es-EC" sz="1200" dirty="0">
                          <a:effectLst/>
                        </a:rPr>
                        <a:t>6,527.13</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tc>
                  <a:txBody>
                    <a:bodyPr/>
                    <a:lstStyle/>
                    <a:p>
                      <a:pPr>
                        <a:spcAft>
                          <a:spcPts val="0"/>
                        </a:spcAft>
                      </a:pPr>
                      <a:r>
                        <a:rPr lang="es-EC"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871" marR="37871" marT="0" marB="0"/>
                </a:tc>
                <a:extLst>
                  <a:ext uri="{0D108BD9-81ED-4DB2-BD59-A6C34878D82A}">
                    <a16:rowId xmlns:a16="http://schemas.microsoft.com/office/drawing/2014/main" xmlns="" val="10022"/>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867" y="596853"/>
            <a:ext cx="6798734" cy="343095"/>
          </a:xfrm>
        </p:spPr>
        <p:txBody>
          <a:bodyPr>
            <a:normAutofit fontScale="90000"/>
          </a:bodyPr>
          <a:lstStyle/>
          <a:p>
            <a:r>
              <a:rPr dirty="0" err="1"/>
              <a:t>Detalle</a:t>
            </a:r>
            <a:r>
              <a:rPr dirty="0"/>
              <a:t> de </a:t>
            </a:r>
            <a:r>
              <a:rPr dirty="0" err="1"/>
              <a:t>Gasto</a:t>
            </a:r>
            <a:r>
              <a:rPr dirty="0"/>
              <a:t> de </a:t>
            </a:r>
            <a:r>
              <a:rPr lang="es-MX" dirty="0"/>
              <a:t>Capital</a:t>
            </a:r>
            <a:endParaRPr dirty="0"/>
          </a:p>
        </p:txBody>
      </p:sp>
      <p:graphicFrame>
        <p:nvGraphicFramePr>
          <p:cNvPr id="3" name="Tabla 2"/>
          <p:cNvGraphicFramePr>
            <a:graphicFrameLocks noGrp="1"/>
          </p:cNvGraphicFramePr>
          <p:nvPr>
            <p:extLst>
              <p:ext uri="{D42A27DB-BD31-4B8C-83A1-F6EECF244321}">
                <p14:modId xmlns:p14="http://schemas.microsoft.com/office/powerpoint/2010/main" val="1710312183"/>
              </p:ext>
            </p:extLst>
          </p:nvPr>
        </p:nvGraphicFramePr>
        <p:xfrm>
          <a:off x="750825" y="1004628"/>
          <a:ext cx="7487829" cy="1811001"/>
        </p:xfrm>
        <a:graphic>
          <a:graphicData uri="http://schemas.openxmlformats.org/drawingml/2006/table">
            <a:tbl>
              <a:tblPr firstRow="1" firstCol="1" bandRow="1">
                <a:tableStyleId>{00A15C55-8517-42AA-B614-E9B94910E393}</a:tableStyleId>
              </a:tblPr>
              <a:tblGrid>
                <a:gridCol w="4850088">
                  <a:extLst>
                    <a:ext uri="{9D8B030D-6E8A-4147-A177-3AD203B41FA5}">
                      <a16:colId xmlns:a16="http://schemas.microsoft.com/office/drawing/2014/main" xmlns="" val="20000"/>
                    </a:ext>
                  </a:extLst>
                </a:gridCol>
                <a:gridCol w="1301645">
                  <a:extLst>
                    <a:ext uri="{9D8B030D-6E8A-4147-A177-3AD203B41FA5}">
                      <a16:colId xmlns:a16="http://schemas.microsoft.com/office/drawing/2014/main" xmlns="" val="20001"/>
                    </a:ext>
                  </a:extLst>
                </a:gridCol>
                <a:gridCol w="1336096">
                  <a:extLst>
                    <a:ext uri="{9D8B030D-6E8A-4147-A177-3AD203B41FA5}">
                      <a16:colId xmlns:a16="http://schemas.microsoft.com/office/drawing/2014/main" xmlns="" val="20002"/>
                    </a:ext>
                  </a:extLst>
                </a:gridCol>
              </a:tblGrid>
              <a:tr h="465768">
                <a:tc gridSpan="2">
                  <a:txBody>
                    <a:bodyPr/>
                    <a:lstStyle/>
                    <a:p>
                      <a:pPr algn="ctr">
                        <a:spcAft>
                          <a:spcPts val="0"/>
                        </a:spcAft>
                      </a:pPr>
                      <a:r>
                        <a:rPr lang="es-EC" sz="1800" dirty="0">
                          <a:effectLst/>
                        </a:rPr>
                        <a:t>GASTOS DE CAPITAL</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nchor="ctr"/>
                </a:tc>
                <a:tc hMerge="1">
                  <a:txBody>
                    <a:bodyPr/>
                    <a:lstStyle/>
                    <a:p>
                      <a:endParaRPr lang="es-EC"/>
                    </a:p>
                  </a:txBody>
                  <a:tcPr/>
                </a:tc>
                <a:tc>
                  <a:txBody>
                    <a:bodyPr/>
                    <a:lstStyle/>
                    <a:p>
                      <a:pPr algn="ctr">
                        <a:spcAft>
                          <a:spcPts val="0"/>
                        </a:spcAft>
                      </a:pPr>
                      <a:r>
                        <a:rPr lang="es-EC" sz="1800">
                          <a:effectLst/>
                        </a:rPr>
                        <a:t>2,476.00</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nchor="ctr"/>
                </a:tc>
                <a:extLst>
                  <a:ext uri="{0D108BD9-81ED-4DB2-BD59-A6C34878D82A}">
                    <a16:rowId xmlns:a16="http://schemas.microsoft.com/office/drawing/2014/main" xmlns="" val="10000"/>
                  </a:ext>
                </a:extLst>
              </a:tr>
              <a:tr h="448411">
                <a:tc>
                  <a:txBody>
                    <a:bodyPr/>
                    <a:lstStyle/>
                    <a:p>
                      <a:pPr>
                        <a:spcAft>
                          <a:spcPts val="0"/>
                        </a:spcAft>
                      </a:pPr>
                      <a:r>
                        <a:rPr lang="es-EC" sz="1800" dirty="0">
                          <a:effectLst/>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tc>
                  <a:txBody>
                    <a:bodyPr/>
                    <a:lstStyle/>
                    <a:p>
                      <a:pPr>
                        <a:spcAft>
                          <a:spcPts val="0"/>
                        </a:spcAft>
                      </a:pPr>
                      <a:r>
                        <a:rPr lang="es-EC" sz="1800">
                          <a:effectLst/>
                        </a:rPr>
                        <a:t>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tc>
                  <a:txBody>
                    <a:bodyPr/>
                    <a:lstStyle/>
                    <a:p>
                      <a:pPr>
                        <a:spcAft>
                          <a:spcPts val="0"/>
                        </a:spcAft>
                      </a:pPr>
                      <a:r>
                        <a:rPr lang="es-EC" sz="1800">
                          <a:effectLst/>
                        </a:rPr>
                        <a:t> </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extLst>
                  <a:ext uri="{0D108BD9-81ED-4DB2-BD59-A6C34878D82A}">
                    <a16:rowId xmlns:a16="http://schemas.microsoft.com/office/drawing/2014/main" xmlns="" val="10001"/>
                  </a:ext>
                </a:extLst>
              </a:tr>
              <a:tr h="448411">
                <a:tc>
                  <a:txBody>
                    <a:bodyPr/>
                    <a:lstStyle/>
                    <a:p>
                      <a:pPr>
                        <a:spcAft>
                          <a:spcPts val="0"/>
                        </a:spcAft>
                      </a:pPr>
                      <a:r>
                        <a:rPr lang="es-EC" sz="1800" dirty="0">
                          <a:effectLst/>
                        </a:rPr>
                        <a:t>BIENES DE LARGA DURACION</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tc>
                  <a:txBody>
                    <a:bodyPr/>
                    <a:lstStyle/>
                    <a:p>
                      <a:pPr algn="r">
                        <a:spcAft>
                          <a:spcPts val="0"/>
                        </a:spcAft>
                      </a:pPr>
                      <a:r>
                        <a:rPr lang="es-EC" sz="1800" dirty="0">
                          <a:effectLst/>
                        </a:rPr>
                        <a:t>2,476.00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tc>
                  <a:txBody>
                    <a:bodyPr/>
                    <a:lstStyle/>
                    <a:p>
                      <a:pPr>
                        <a:spcAft>
                          <a:spcPts val="0"/>
                        </a:spcAft>
                      </a:pPr>
                      <a:r>
                        <a:rPr lang="es-EC" sz="1800" dirty="0">
                          <a:effectLst/>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extLst>
                  <a:ext uri="{0D108BD9-81ED-4DB2-BD59-A6C34878D82A}">
                    <a16:rowId xmlns:a16="http://schemas.microsoft.com/office/drawing/2014/main" xmlns="" val="10002"/>
                  </a:ext>
                </a:extLst>
              </a:tr>
              <a:tr h="448411">
                <a:tc>
                  <a:txBody>
                    <a:bodyPr/>
                    <a:lstStyle/>
                    <a:p>
                      <a:pPr>
                        <a:spcAft>
                          <a:spcPts val="0"/>
                        </a:spcAft>
                      </a:pPr>
                      <a:r>
                        <a:rPr lang="es-EC" sz="1800">
                          <a:effectLst/>
                        </a:rPr>
                        <a:t>Equipos, Sistemas y Paquetes Informáticos</a:t>
                      </a:r>
                      <a:endParaRPr lang="es-EC"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tc>
                  <a:txBody>
                    <a:bodyPr/>
                    <a:lstStyle/>
                    <a:p>
                      <a:pPr algn="r">
                        <a:spcAft>
                          <a:spcPts val="0"/>
                        </a:spcAft>
                      </a:pPr>
                      <a:r>
                        <a:rPr lang="es-EC" sz="1800" dirty="0">
                          <a:effectLst/>
                        </a:rPr>
                        <a:t>2,476.00</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tc>
                  <a:txBody>
                    <a:bodyPr/>
                    <a:lstStyle/>
                    <a:p>
                      <a:pPr>
                        <a:spcAft>
                          <a:spcPts val="0"/>
                        </a:spcAft>
                      </a:pPr>
                      <a:r>
                        <a:rPr lang="es-EC" sz="1800" dirty="0">
                          <a:effectLst/>
                        </a:rPr>
                        <a:t> </a:t>
                      </a:r>
                      <a:endParaRPr lang="es-EC"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6699" marR="66699" marT="0" marB="0"/>
                </a:tc>
                <a:extLst>
                  <a:ext uri="{0D108BD9-81ED-4DB2-BD59-A6C34878D82A}">
                    <a16:rowId xmlns:a16="http://schemas.microsoft.com/office/drawing/2014/main" xmlns="" val="10003"/>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205162424"/>
              </p:ext>
            </p:extLst>
          </p:nvPr>
        </p:nvGraphicFramePr>
        <p:xfrm>
          <a:off x="696504" y="3761942"/>
          <a:ext cx="7469721" cy="2430627"/>
        </p:xfrm>
        <a:graphic>
          <a:graphicData uri="http://schemas.openxmlformats.org/drawingml/2006/table">
            <a:tbl>
              <a:tblPr firstRow="1" firstCol="1" bandRow="1">
                <a:tableStyleId>{21E4AEA4-8DFA-4A89-87EB-49C32662AFE0}</a:tableStyleId>
              </a:tblPr>
              <a:tblGrid>
                <a:gridCol w="4658118">
                  <a:extLst>
                    <a:ext uri="{9D8B030D-6E8A-4147-A177-3AD203B41FA5}">
                      <a16:colId xmlns:a16="http://schemas.microsoft.com/office/drawing/2014/main" xmlns="" val="20000"/>
                    </a:ext>
                  </a:extLst>
                </a:gridCol>
                <a:gridCol w="1313177">
                  <a:extLst>
                    <a:ext uri="{9D8B030D-6E8A-4147-A177-3AD203B41FA5}">
                      <a16:colId xmlns:a16="http://schemas.microsoft.com/office/drawing/2014/main" xmlns="" val="20001"/>
                    </a:ext>
                  </a:extLst>
                </a:gridCol>
                <a:gridCol w="1498426">
                  <a:extLst>
                    <a:ext uri="{9D8B030D-6E8A-4147-A177-3AD203B41FA5}">
                      <a16:colId xmlns:a16="http://schemas.microsoft.com/office/drawing/2014/main" xmlns="" val="20002"/>
                    </a:ext>
                  </a:extLst>
                </a:gridCol>
              </a:tblGrid>
              <a:tr h="363267">
                <a:tc gridSpan="2">
                  <a:txBody>
                    <a:bodyPr/>
                    <a:lstStyle/>
                    <a:p>
                      <a:pPr algn="ctr">
                        <a:spcAft>
                          <a:spcPts val="0"/>
                        </a:spcAft>
                      </a:pPr>
                      <a:r>
                        <a:rPr lang="es-EC" sz="1600" dirty="0">
                          <a:effectLst/>
                        </a:rPr>
                        <a:t>APLICACION DEL FINANCIAMIENTO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hMerge="1">
                  <a:txBody>
                    <a:bodyPr/>
                    <a:lstStyle/>
                    <a:p>
                      <a:endParaRPr lang="es-EC"/>
                    </a:p>
                  </a:txBody>
                  <a:tcPr/>
                </a:tc>
                <a:tc>
                  <a:txBody>
                    <a:bodyPr/>
                    <a:lstStyle/>
                    <a:p>
                      <a:pPr algn="r">
                        <a:spcAft>
                          <a:spcPts val="0"/>
                        </a:spcAft>
                      </a:pPr>
                      <a:r>
                        <a:rPr lang="es-EC" sz="1600">
                          <a:effectLst/>
                        </a:rPr>
                        <a:t>38,476.49</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0"/>
                  </a:ext>
                </a:extLst>
              </a:tr>
              <a:tr h="349616">
                <a:tc>
                  <a:txBody>
                    <a:bodyPr/>
                    <a:lstStyle/>
                    <a:p>
                      <a:pPr>
                        <a:spcAft>
                          <a:spcPts val="0"/>
                        </a:spcAft>
                      </a:pPr>
                      <a:r>
                        <a:rPr lang="es-EC" sz="1600" dirty="0">
                          <a:effectLst/>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1"/>
                  </a:ext>
                </a:extLst>
              </a:tr>
              <a:tr h="349616">
                <a:tc>
                  <a:txBody>
                    <a:bodyPr/>
                    <a:lstStyle/>
                    <a:p>
                      <a:pPr>
                        <a:spcAft>
                          <a:spcPts val="0"/>
                        </a:spcAft>
                      </a:pPr>
                      <a:r>
                        <a:rPr lang="es-EC" sz="1600" dirty="0">
                          <a:effectLst/>
                        </a:rPr>
                        <a:t>AMORTIZACION DE LA DEUDA PUBLICA</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lgn="r">
                        <a:spcAft>
                          <a:spcPts val="0"/>
                        </a:spcAft>
                      </a:pPr>
                      <a:r>
                        <a:rPr lang="es-EC" sz="1600">
                          <a:effectLst/>
                        </a:rPr>
                        <a:t>11,141.41</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2"/>
                  </a:ext>
                </a:extLst>
              </a:tr>
              <a:tr h="349616">
                <a:tc>
                  <a:txBody>
                    <a:bodyPr/>
                    <a:lstStyle/>
                    <a:p>
                      <a:pPr>
                        <a:spcAft>
                          <a:spcPts val="0"/>
                        </a:spcAft>
                      </a:pPr>
                      <a:r>
                        <a:rPr lang="es-EC" sz="1600" dirty="0">
                          <a:effectLst/>
                        </a:rPr>
                        <a:t>Al Sector Publico Financiero</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lgn="r">
                        <a:spcAft>
                          <a:spcPts val="0"/>
                        </a:spcAft>
                      </a:pPr>
                      <a:r>
                        <a:rPr lang="es-EC" sz="1600" dirty="0">
                          <a:effectLst/>
                        </a:rPr>
                        <a:t>11,141.41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3"/>
                  </a:ext>
                </a:extLst>
              </a:tr>
              <a:tr h="319280">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dirty="0">
                          <a:effectLst/>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4"/>
                  </a:ext>
                </a:extLst>
              </a:tr>
              <a:tr h="349616">
                <a:tc>
                  <a:txBody>
                    <a:bodyPr/>
                    <a:lstStyle/>
                    <a:p>
                      <a:pPr>
                        <a:spcAft>
                          <a:spcPts val="0"/>
                        </a:spcAft>
                      </a:pPr>
                      <a:r>
                        <a:rPr lang="es-EC" sz="1600">
                          <a:effectLst/>
                        </a:rPr>
                        <a:t>PASIVO CIRCULANTE</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lgn="r">
                        <a:spcAft>
                          <a:spcPts val="0"/>
                        </a:spcAft>
                      </a:pPr>
                      <a:r>
                        <a:rPr lang="es-EC" sz="1600" dirty="0">
                          <a:effectLst/>
                        </a:rPr>
                        <a:t>27,335.08</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a:effectLst/>
                        </a:rPr>
                        <a:t> </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5"/>
                  </a:ext>
                </a:extLst>
              </a:tr>
              <a:tr h="349616">
                <a:tc>
                  <a:txBody>
                    <a:bodyPr/>
                    <a:lstStyle/>
                    <a:p>
                      <a:pPr>
                        <a:spcAft>
                          <a:spcPts val="0"/>
                        </a:spcAft>
                      </a:pPr>
                      <a:r>
                        <a:rPr lang="es-EC" sz="1600">
                          <a:effectLst/>
                        </a:rPr>
                        <a:t>De Cuentas por Pagar</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lgn="r">
                        <a:spcAft>
                          <a:spcPts val="0"/>
                        </a:spcAft>
                      </a:pPr>
                      <a:r>
                        <a:rPr lang="es-EC" sz="1600">
                          <a:effectLst/>
                        </a:rPr>
                        <a:t>27,335.08</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tc>
                  <a:txBody>
                    <a:bodyPr/>
                    <a:lstStyle/>
                    <a:p>
                      <a:pPr>
                        <a:spcAft>
                          <a:spcPts val="0"/>
                        </a:spcAft>
                      </a:pPr>
                      <a:r>
                        <a:rPr lang="es-EC" sz="1600" dirty="0">
                          <a:effectLst/>
                        </a:rPr>
                        <a:t>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5803" marR="65803" marT="0" marB="0"/>
                </a:tc>
                <a:extLst>
                  <a:ext uri="{0D108BD9-81ED-4DB2-BD59-A6C34878D82A}">
                    <a16:rowId xmlns:a16="http://schemas.microsoft.com/office/drawing/2014/main" xmlns="" val="10006"/>
                  </a:ext>
                </a:extLst>
              </a:tr>
            </a:tbl>
          </a:graphicData>
        </a:graphic>
      </p:graphicFrame>
      <p:sp>
        <p:nvSpPr>
          <p:cNvPr id="6" name="Title 1"/>
          <p:cNvSpPr txBox="1">
            <a:spLocks/>
          </p:cNvSpPr>
          <p:nvPr/>
        </p:nvSpPr>
        <p:spPr>
          <a:xfrm>
            <a:off x="1066716" y="3168141"/>
            <a:ext cx="6798734" cy="343095"/>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3600" dirty="0"/>
              <a:t>Detalle de Gasto de Financiamiento</a:t>
            </a:r>
          </a:p>
        </p:txBody>
      </p:sp>
    </p:spTree>
    <p:extLst>
      <p:ext uri="{BB962C8B-B14F-4D97-AF65-F5344CB8AC3E}">
        <p14:creationId xmlns:p14="http://schemas.microsoft.com/office/powerpoint/2010/main" val="2529968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633" y="2777066"/>
            <a:ext cx="6798734" cy="1303867"/>
          </a:xfrm>
        </p:spPr>
        <p:txBody>
          <a:bodyPr/>
          <a:lstStyle/>
          <a:p>
            <a:r>
              <a:rPr dirty="0" err="1"/>
              <a:t>Proyectos</a:t>
            </a:r>
            <a:r>
              <a:rPr dirty="0"/>
              <a:t> </a:t>
            </a:r>
            <a:r>
              <a:rPr dirty="0" err="1"/>
              <a:t>Ejecutados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F0DA87F3-631E-57F4-16CA-7A5BD45DB129}"/>
              </a:ext>
            </a:extLst>
          </p:cNvPr>
          <p:cNvSpPr txBox="1"/>
          <p:nvPr/>
        </p:nvSpPr>
        <p:spPr>
          <a:xfrm>
            <a:off x="688369" y="654799"/>
            <a:ext cx="7746714" cy="5078313"/>
          </a:xfrm>
          <a:prstGeom prst="rect">
            <a:avLst/>
          </a:prstGeom>
          <a:noFill/>
        </p:spPr>
        <p:txBody>
          <a:bodyPr wrap="square">
            <a:spAutoFit/>
          </a:bodyPr>
          <a:lstStyle/>
          <a:p>
            <a:pPr algn="just">
              <a:buNone/>
            </a:pPr>
            <a:r>
              <a:rPr lang="es-EC" b="1" dirty="0">
                <a:effectLst/>
                <a:ea typeface="Calibri" panose="020F0502020204030204" pitchFamily="34" charset="0"/>
                <a:cs typeface="Times New Roman" panose="02020603050405020304" pitchFamily="18" charset="0"/>
              </a:rPr>
              <a:t>BASE LEGAL</a:t>
            </a:r>
            <a:endParaRPr lang="es-419" dirty="0">
              <a:effectLst/>
              <a:ea typeface="Calibri" panose="020F0502020204030204" pitchFamily="34" charset="0"/>
              <a:cs typeface="Times New Roman" panose="02020603050405020304" pitchFamily="18" charset="0"/>
            </a:endParaRPr>
          </a:p>
          <a:p>
            <a:pPr algn="just">
              <a:buNone/>
            </a:pPr>
            <a:r>
              <a:rPr lang="es-EC" b="1" dirty="0">
                <a:effectLst/>
                <a:ea typeface="Calibri" panose="020F0502020204030204" pitchFamily="34" charset="0"/>
                <a:cs typeface="Times New Roman" panose="02020603050405020304" pitchFamily="18" charset="0"/>
              </a:rPr>
              <a:t> </a:t>
            </a:r>
            <a:endParaRPr lang="es-419" dirty="0">
              <a:effectLst/>
              <a:ea typeface="Calibri" panose="020F0502020204030204" pitchFamily="34" charset="0"/>
              <a:cs typeface="Times New Roman" panose="02020603050405020304" pitchFamily="18" charset="0"/>
            </a:endParaRPr>
          </a:p>
          <a:p>
            <a:pPr algn="just">
              <a:buNone/>
            </a:pPr>
            <a:r>
              <a:rPr lang="es-EC" b="1" dirty="0">
                <a:effectLst/>
                <a:ea typeface="Calibri" panose="020F0502020204030204" pitchFamily="34" charset="0"/>
                <a:cs typeface="Times New Roman" panose="02020603050405020304" pitchFamily="18" charset="0"/>
              </a:rPr>
              <a:t>En el marco de la RESOLUCIÓN</a:t>
            </a:r>
            <a:r>
              <a:rPr lang="es-EC" dirty="0">
                <a:effectLst/>
                <a:ea typeface="Calibri" panose="020F0502020204030204" pitchFamily="34" charset="0"/>
                <a:cs typeface="Times New Roman" panose="02020603050405020304" pitchFamily="18" charset="0"/>
              </a:rPr>
              <a:t> </a:t>
            </a:r>
            <a:r>
              <a:rPr lang="es-EC" b="1" dirty="0">
                <a:effectLst/>
                <a:ea typeface="Calibri" panose="020F0502020204030204" pitchFamily="34" charset="0"/>
                <a:cs typeface="Times New Roman" panose="02020603050405020304" pitchFamily="18" charset="0"/>
              </a:rPr>
              <a:t>No. CPCCS-PLE-SG-007-F-2027-0070 EL PLENO DEL CONSEJO DE PARTICIPACIÓN CIUDADANA Y CONTROL SOCIAL.</a:t>
            </a:r>
            <a:endParaRPr lang="es-419" dirty="0">
              <a:effectLst/>
              <a:ea typeface="Calibri" panose="020F0502020204030204" pitchFamily="34" charset="0"/>
              <a:cs typeface="Times New Roman" panose="02020603050405020304" pitchFamily="18" charset="0"/>
            </a:endParaRPr>
          </a:p>
          <a:p>
            <a:pPr algn="just">
              <a:buNone/>
            </a:pPr>
            <a:r>
              <a:rPr lang="es-EC" dirty="0">
                <a:effectLst/>
                <a:ea typeface="Calibri" panose="020F0502020204030204" pitchFamily="34" charset="0"/>
                <a:cs typeface="Times New Roman" panose="02020603050405020304" pitchFamily="18" charset="0"/>
              </a:rPr>
              <a:t> </a:t>
            </a:r>
            <a:endParaRPr lang="es-419" dirty="0">
              <a:effectLst/>
              <a:ea typeface="Calibri" panose="020F0502020204030204" pitchFamily="34" charset="0"/>
              <a:cs typeface="Times New Roman" panose="02020603050405020304" pitchFamily="18" charset="0"/>
            </a:endParaRPr>
          </a:p>
          <a:p>
            <a:pPr algn="just">
              <a:buNone/>
            </a:pPr>
            <a:r>
              <a:rPr lang="es-EC" b="1" dirty="0">
                <a:effectLst/>
                <a:ea typeface="Calibri" panose="020F0502020204030204" pitchFamily="34" charset="0"/>
                <a:cs typeface="Times New Roman" panose="02020603050405020304" pitchFamily="18" charset="0"/>
              </a:rPr>
              <a:t>Artículo 95</a:t>
            </a:r>
            <a:r>
              <a:rPr lang="es-EC" dirty="0">
                <a:effectLst/>
                <a:ea typeface="Calibri" panose="020F0502020204030204" pitchFamily="34" charset="0"/>
                <a:cs typeface="Times New Roman" panose="02020603050405020304" pitchFamily="18" charset="0"/>
              </a:rPr>
              <a:t> de la Constitución de la República del Ecuador prevé que "Las ciudadanas y ciudadanos, en forma individual y colectiva, participarán de manera protagonice en la toma de decisiones, planificación y gestión de los asuntos públicos, y en el control popular de las instituciones del Estado y la sociedad, y de sus representantes, en un proceso permanente de construcción del poder ciudadano. La participación se orientará por los principios de igualdad, autonomía, deliberación pública, respeto a la diferencia, control popular, solidaridad e interculturalidad </a:t>
            </a:r>
            <a:endParaRPr lang="es-419" dirty="0">
              <a:effectLst/>
              <a:ea typeface="Calibri" panose="020F0502020204030204" pitchFamily="34" charset="0"/>
              <a:cs typeface="Times New Roman" panose="02020603050405020304" pitchFamily="18" charset="0"/>
            </a:endParaRPr>
          </a:p>
          <a:p>
            <a:pPr algn="just">
              <a:buNone/>
            </a:pPr>
            <a:r>
              <a:rPr lang="es-EC" dirty="0">
                <a:effectLst/>
                <a:ea typeface="Calibri" panose="020F0502020204030204" pitchFamily="34" charset="0"/>
                <a:cs typeface="Times New Roman" panose="02020603050405020304" pitchFamily="18" charset="0"/>
              </a:rPr>
              <a:t> </a:t>
            </a:r>
            <a:endParaRPr lang="es-419" dirty="0">
              <a:effectLst/>
              <a:ea typeface="Calibri" panose="020F0502020204030204" pitchFamily="34" charset="0"/>
              <a:cs typeface="Times New Roman" panose="02020603050405020304" pitchFamily="18" charset="0"/>
            </a:endParaRPr>
          </a:p>
          <a:p>
            <a:pPr algn="just">
              <a:buNone/>
            </a:pPr>
            <a:r>
              <a:rPr lang="es-EC" dirty="0">
                <a:effectLst/>
                <a:ea typeface="Calibri" panose="020F0502020204030204" pitchFamily="34" charset="0"/>
                <a:cs typeface="Times New Roman" panose="02020603050405020304" pitchFamily="18" charset="0"/>
              </a:rPr>
              <a:t>El numeral 4 del </a:t>
            </a:r>
            <a:r>
              <a:rPr lang="es-EC" b="1" dirty="0">
                <a:effectLst/>
                <a:ea typeface="Calibri" panose="020F0502020204030204" pitchFamily="34" charset="0"/>
                <a:cs typeface="Times New Roman" panose="02020603050405020304" pitchFamily="18" charset="0"/>
              </a:rPr>
              <a:t>artículo 100</a:t>
            </a:r>
            <a:r>
              <a:rPr lang="es-EC" dirty="0">
                <a:effectLst/>
                <a:ea typeface="Calibri" panose="020F0502020204030204" pitchFamily="34" charset="0"/>
                <a:cs typeface="Times New Roman" panose="02020603050405020304" pitchFamily="18" charset="0"/>
              </a:rPr>
              <a:t> de la Constitución de la República del Ecuador señala que la participación en los niveles de gobierno se ejerce para "(...) fortalecer la democracia con mecanismos permanentes de transparencia, rendición de cuentas y control social"</a:t>
            </a:r>
            <a:endParaRPr lang="es-419"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833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130D9942-C1B4-5E8E-572A-B5DD24C8B002}"/>
              </a:ext>
            </a:extLst>
          </p:cNvPr>
          <p:cNvGraphicFramePr>
            <a:graphicFrameLocks noGrp="1"/>
          </p:cNvGraphicFramePr>
          <p:nvPr>
            <p:extLst>
              <p:ext uri="{D42A27DB-BD31-4B8C-83A1-F6EECF244321}">
                <p14:modId xmlns:p14="http://schemas.microsoft.com/office/powerpoint/2010/main" val="2681543679"/>
              </p:ext>
            </p:extLst>
          </p:nvPr>
        </p:nvGraphicFramePr>
        <p:xfrm>
          <a:off x="1413500" y="2424993"/>
          <a:ext cx="6317000" cy="3801143"/>
        </p:xfrm>
        <a:graphic>
          <a:graphicData uri="http://schemas.openxmlformats.org/drawingml/2006/table">
            <a:tbl>
              <a:tblPr firstRow="1" firstCol="1" bandRow="1">
                <a:tableStyleId>{5C22544A-7EE6-4342-B048-85BDC9FD1C3A}</a:tableStyleId>
              </a:tblPr>
              <a:tblGrid>
                <a:gridCol w="1277195">
                  <a:extLst>
                    <a:ext uri="{9D8B030D-6E8A-4147-A177-3AD203B41FA5}">
                      <a16:colId xmlns:a16="http://schemas.microsoft.com/office/drawing/2014/main" xmlns="" val="1403594940"/>
                    </a:ext>
                  </a:extLst>
                </a:gridCol>
                <a:gridCol w="3879055">
                  <a:extLst>
                    <a:ext uri="{9D8B030D-6E8A-4147-A177-3AD203B41FA5}">
                      <a16:colId xmlns:a16="http://schemas.microsoft.com/office/drawing/2014/main" xmlns="" val="1521998371"/>
                    </a:ext>
                  </a:extLst>
                </a:gridCol>
                <a:gridCol w="1160750">
                  <a:extLst>
                    <a:ext uri="{9D8B030D-6E8A-4147-A177-3AD203B41FA5}">
                      <a16:colId xmlns:a16="http://schemas.microsoft.com/office/drawing/2014/main" xmlns="" val="3744023482"/>
                    </a:ext>
                  </a:extLst>
                </a:gridCol>
              </a:tblGrid>
              <a:tr h="489821">
                <a:tc gridSpan="3">
                  <a:txBody>
                    <a:bodyPr/>
                    <a:lstStyle/>
                    <a:p>
                      <a:pPr algn="ctr">
                        <a:buNone/>
                      </a:pPr>
                      <a:r>
                        <a:rPr lang="es-EC" sz="2000" dirty="0">
                          <a:effectLst/>
                        </a:rPr>
                        <a:t>MANTENIMIENTO DE ESPACIOS PÚBLICOS</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3117768232"/>
                  </a:ext>
                </a:extLst>
              </a:tr>
              <a:tr h="473046">
                <a:tc>
                  <a:txBody>
                    <a:bodyPr/>
                    <a:lstStyle/>
                    <a:p>
                      <a:pP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dirty="0">
                          <a:effectLst/>
                        </a:rPr>
                        <a:t>GASTOS DE INVERSION</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94832235"/>
                  </a:ext>
                </a:extLst>
              </a:tr>
              <a:tr h="473046">
                <a:tc>
                  <a:txBody>
                    <a:bodyPr/>
                    <a:lstStyle/>
                    <a:p>
                      <a:pPr>
                        <a:buNone/>
                      </a:pPr>
                      <a:r>
                        <a:rPr lang="es-EC" sz="2000">
                          <a:effectLst/>
                        </a:rPr>
                        <a:t>7101050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dirty="0">
                          <a:effectLst/>
                        </a:rPr>
                        <a:t>Remuneraciones Unificadas</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5,520.00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7700449"/>
                  </a:ext>
                </a:extLst>
              </a:tr>
              <a:tr h="473046">
                <a:tc>
                  <a:txBody>
                    <a:bodyPr/>
                    <a:lstStyle/>
                    <a:p>
                      <a:pPr>
                        <a:buNone/>
                      </a:pPr>
                      <a:r>
                        <a:rPr lang="es-EC" sz="2000">
                          <a:effectLst/>
                        </a:rPr>
                        <a:t>7102030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dirty="0">
                          <a:effectLst/>
                        </a:rPr>
                        <a:t>Decimotercer Sueldo</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459.96</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98691806"/>
                  </a:ext>
                </a:extLst>
              </a:tr>
              <a:tr h="473046">
                <a:tc>
                  <a:txBody>
                    <a:bodyPr/>
                    <a:lstStyle/>
                    <a:p>
                      <a:pPr>
                        <a:buNone/>
                      </a:pPr>
                      <a:r>
                        <a:rPr lang="es-EC" sz="2000">
                          <a:effectLst/>
                        </a:rPr>
                        <a:t>7102040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Decimocuarto Sueldo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dirty="0">
                          <a:effectLst/>
                        </a:rPr>
                        <a:t>459.96</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78452616"/>
                  </a:ext>
                </a:extLst>
              </a:tr>
              <a:tr h="473046">
                <a:tc>
                  <a:txBody>
                    <a:bodyPr/>
                    <a:lstStyle/>
                    <a:p>
                      <a:pPr>
                        <a:buNone/>
                      </a:pPr>
                      <a:r>
                        <a:rPr lang="es-EC" sz="2000">
                          <a:effectLst/>
                        </a:rPr>
                        <a:t>7106010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Aporte Patronal</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615.48</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19903976"/>
                  </a:ext>
                </a:extLst>
              </a:tr>
              <a:tr h="473046">
                <a:tc>
                  <a:txBody>
                    <a:bodyPr/>
                    <a:lstStyle/>
                    <a:p>
                      <a:pPr>
                        <a:buNone/>
                      </a:pPr>
                      <a:r>
                        <a:rPr lang="es-EC" sz="2000">
                          <a:effectLst/>
                        </a:rPr>
                        <a:t>7106020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dirty="0">
                          <a:effectLst/>
                        </a:rPr>
                        <a:t>Fondo de Reserva</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268.24</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28592367"/>
                  </a:ext>
                </a:extLst>
              </a:tr>
              <a:tr h="473046">
                <a:tc>
                  <a:txBody>
                    <a:bodyPr/>
                    <a:lstStyle/>
                    <a:p>
                      <a:pP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buNone/>
                      </a:pPr>
                      <a:r>
                        <a:rPr lang="es-EC" sz="2000">
                          <a:effectLst/>
                        </a:rPr>
                        <a:t>TOTAL PROYECTO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r">
                        <a:buNone/>
                      </a:pPr>
                      <a:r>
                        <a:rPr lang="es-EC" sz="2000" dirty="0">
                          <a:effectLst/>
                        </a:rPr>
                        <a:t>7,323.64</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3514259198"/>
                  </a:ext>
                </a:extLst>
              </a:tr>
            </a:tbl>
          </a:graphicData>
        </a:graphic>
      </p:graphicFrame>
      <p:sp>
        <p:nvSpPr>
          <p:cNvPr id="7" name="CuadroTexto 6">
            <a:extLst>
              <a:ext uri="{FF2B5EF4-FFF2-40B4-BE49-F238E27FC236}">
                <a16:creationId xmlns:a16="http://schemas.microsoft.com/office/drawing/2014/main" xmlns="" id="{D00DB373-CE19-E89E-DECF-6F568D0FC7F0}"/>
              </a:ext>
            </a:extLst>
          </p:cNvPr>
          <p:cNvSpPr txBox="1"/>
          <p:nvPr/>
        </p:nvSpPr>
        <p:spPr>
          <a:xfrm>
            <a:off x="678094" y="1084396"/>
            <a:ext cx="7828908" cy="830997"/>
          </a:xfrm>
          <a:prstGeom prst="rect">
            <a:avLst/>
          </a:prstGeom>
          <a:noFill/>
        </p:spPr>
        <p:txBody>
          <a:bodyPr wrap="square">
            <a:spAutoFit/>
          </a:bodyPr>
          <a:lstStyle/>
          <a:p>
            <a:pPr algn="ctr"/>
            <a:r>
              <a:rPr lang="es-EC" sz="2400" b="1" i="1" dirty="0">
                <a:effectLst/>
                <a:latin typeface="Bookman Old Style" panose="02050604050505020204" pitchFamily="18" charset="0"/>
                <a:ea typeface="Calibri" panose="020F0502020204030204" pitchFamily="34" charset="0"/>
                <a:cs typeface="Times New Roman" panose="02020603050405020304" pitchFamily="18" charset="0"/>
              </a:rPr>
              <a:t>PROYECTO: MANTENIMIENTO DE ESPACIOS PÚBLICOS</a:t>
            </a:r>
            <a:endParaRPr lang="es-419" sz="2400" dirty="0"/>
          </a:p>
        </p:txBody>
      </p:sp>
    </p:spTree>
    <p:extLst>
      <p:ext uri="{BB962C8B-B14F-4D97-AF65-F5344CB8AC3E}">
        <p14:creationId xmlns:p14="http://schemas.microsoft.com/office/powerpoint/2010/main" val="4234912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xmlns="" id="{2AF9EC96-77AD-2973-EC21-C99623430F99}"/>
              </a:ext>
            </a:extLst>
          </p:cNvPr>
          <p:cNvGraphicFramePr>
            <a:graphicFrameLocks noGrp="1"/>
          </p:cNvGraphicFramePr>
          <p:nvPr>
            <p:extLst>
              <p:ext uri="{D42A27DB-BD31-4B8C-83A1-F6EECF244321}">
                <p14:modId xmlns:p14="http://schemas.microsoft.com/office/powerpoint/2010/main" val="1444800422"/>
              </p:ext>
            </p:extLst>
          </p:nvPr>
        </p:nvGraphicFramePr>
        <p:xfrm>
          <a:off x="904125" y="3092521"/>
          <a:ext cx="7274103" cy="2517170"/>
        </p:xfrm>
        <a:graphic>
          <a:graphicData uri="http://schemas.openxmlformats.org/drawingml/2006/table">
            <a:tbl>
              <a:tblPr firstRow="1" firstCol="1" bandRow="1">
                <a:tableStyleId>{5C22544A-7EE6-4342-B048-85BDC9FD1C3A}</a:tableStyleId>
              </a:tblPr>
              <a:tblGrid>
                <a:gridCol w="1470252">
                  <a:extLst>
                    <a:ext uri="{9D8B030D-6E8A-4147-A177-3AD203B41FA5}">
                      <a16:colId xmlns:a16="http://schemas.microsoft.com/office/drawing/2014/main" xmlns="" val="3195922292"/>
                    </a:ext>
                  </a:extLst>
                </a:gridCol>
                <a:gridCol w="4466718">
                  <a:extLst>
                    <a:ext uri="{9D8B030D-6E8A-4147-A177-3AD203B41FA5}">
                      <a16:colId xmlns:a16="http://schemas.microsoft.com/office/drawing/2014/main" xmlns="" val="2013674852"/>
                    </a:ext>
                  </a:extLst>
                </a:gridCol>
                <a:gridCol w="1337133">
                  <a:extLst>
                    <a:ext uri="{9D8B030D-6E8A-4147-A177-3AD203B41FA5}">
                      <a16:colId xmlns:a16="http://schemas.microsoft.com/office/drawing/2014/main" xmlns="" val="3373643899"/>
                    </a:ext>
                  </a:extLst>
                </a:gridCol>
              </a:tblGrid>
              <a:tr h="705518">
                <a:tc gridSpan="3">
                  <a:txBody>
                    <a:bodyPr/>
                    <a:lstStyle/>
                    <a:p>
                      <a:pPr algn="ctr">
                        <a:buNone/>
                      </a:pPr>
                      <a:r>
                        <a:rPr lang="es-EC" sz="2000" dirty="0">
                          <a:effectLst/>
                        </a:rPr>
                        <a:t>SERVICIO DE CONEXIÓN DE CAMARAS DE VOIDEOVIGILANCIA OJOS DE AGUILA</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1009506769"/>
                  </a:ext>
                </a:extLst>
              </a:tr>
              <a:tr h="603884">
                <a:tc>
                  <a:txBody>
                    <a:bodyPr/>
                    <a:lstStyle/>
                    <a:p>
                      <a:pP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GASTOS DE INVERSION</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35497662"/>
                  </a:ext>
                </a:extLst>
              </a:tr>
              <a:tr h="603884">
                <a:tc>
                  <a:txBody>
                    <a:bodyPr/>
                    <a:lstStyle/>
                    <a:p>
                      <a:pPr>
                        <a:buNone/>
                      </a:pPr>
                      <a:r>
                        <a:rPr lang="es-EC" sz="2000">
                          <a:effectLst/>
                        </a:rPr>
                        <a:t>7301050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Telecomunicaciones</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2,340.00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51910910"/>
                  </a:ext>
                </a:extLst>
              </a:tr>
              <a:tr h="603884">
                <a:tc gridSpan="2">
                  <a:txBody>
                    <a:bodyPr/>
                    <a:lstStyle/>
                    <a:p>
                      <a:pPr algn="ctr">
                        <a:buNone/>
                      </a:pPr>
                      <a:r>
                        <a:rPr lang="es-EC" sz="2000">
                          <a:effectLst/>
                        </a:rPr>
                        <a:t>TOTAL PROYECTO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419"/>
                    </a:p>
                  </a:txBody>
                  <a:tcPr/>
                </a:tc>
                <a:tc>
                  <a:txBody>
                    <a:bodyPr/>
                    <a:lstStyle/>
                    <a:p>
                      <a:pPr algn="r">
                        <a:buNone/>
                      </a:pPr>
                      <a:r>
                        <a:rPr lang="es-EC" sz="2000" dirty="0">
                          <a:effectLst/>
                        </a:rPr>
                        <a:t>2,340.00</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871080415"/>
                  </a:ext>
                </a:extLst>
              </a:tr>
            </a:tbl>
          </a:graphicData>
        </a:graphic>
      </p:graphicFrame>
      <p:sp>
        <p:nvSpPr>
          <p:cNvPr id="6" name="CuadroTexto 5">
            <a:extLst>
              <a:ext uri="{FF2B5EF4-FFF2-40B4-BE49-F238E27FC236}">
                <a16:creationId xmlns:a16="http://schemas.microsoft.com/office/drawing/2014/main" xmlns="" id="{3AB48603-D034-9BB2-A5B4-822E6FD149E5}"/>
              </a:ext>
            </a:extLst>
          </p:cNvPr>
          <p:cNvSpPr txBox="1"/>
          <p:nvPr/>
        </p:nvSpPr>
        <p:spPr>
          <a:xfrm>
            <a:off x="1273995" y="833281"/>
            <a:ext cx="6616557" cy="1015663"/>
          </a:xfrm>
          <a:prstGeom prst="rect">
            <a:avLst/>
          </a:prstGeom>
          <a:noFill/>
        </p:spPr>
        <p:txBody>
          <a:bodyPr wrap="square">
            <a:spAutoFit/>
          </a:bodyPr>
          <a:lstStyle/>
          <a:p>
            <a:pPr lvl="0" algn="just"/>
            <a:r>
              <a:rPr lang="es-EC" sz="2000" b="1" i="1" dirty="0">
                <a:effectLst/>
                <a:latin typeface="Times New Roman" panose="02020603050405020304" pitchFamily="18" charset="0"/>
                <a:ea typeface="Calibri" panose="020F0502020204030204" pitchFamily="34" charset="0"/>
                <a:cs typeface="Times New Roman" panose="02020603050405020304" pitchFamily="18" charset="0"/>
              </a:rPr>
              <a:t>PROYECTO: </a:t>
            </a:r>
            <a:r>
              <a:rPr lang="es-EC" sz="2000" b="1" i="1" dirty="0">
                <a:effectLst/>
                <a:latin typeface="Bookman Old Style" panose="02050604050505020204" pitchFamily="18" charset="0"/>
                <a:ea typeface="Calibri" panose="020F0502020204030204" pitchFamily="34" charset="0"/>
                <a:cs typeface="Times New Roman" panose="02020603050405020304" pitchFamily="18" charset="0"/>
              </a:rPr>
              <a:t>CONVENIO CON ECU 911 PARA SERVICIOS DE CÁMARAS DE VIDEO VIGILANCIA EN LA PARROQUIA RURAL DE LA IBERIA</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23838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3DC0550B-EFA1-D751-1AF3-F36CB9DD701F}"/>
              </a:ext>
            </a:extLst>
          </p:cNvPr>
          <p:cNvSpPr txBox="1"/>
          <p:nvPr/>
        </p:nvSpPr>
        <p:spPr>
          <a:xfrm>
            <a:off x="1243173" y="1110683"/>
            <a:ext cx="6647380" cy="923330"/>
          </a:xfrm>
          <a:prstGeom prst="rect">
            <a:avLst/>
          </a:prstGeom>
          <a:noFill/>
        </p:spPr>
        <p:txBody>
          <a:bodyPr wrap="square">
            <a:spAutoFit/>
          </a:bodyPr>
          <a:lstStyle/>
          <a:p>
            <a:pPr lvl="0" algn="just"/>
            <a:r>
              <a:rPr lang="es-EC" sz="1800" b="1" dirty="0">
                <a:effectLst/>
                <a:latin typeface="Bookman Old Style" panose="02050604050505020204" pitchFamily="18" charset="0"/>
                <a:ea typeface="Calibri" panose="020F0502020204030204" pitchFamily="34" charset="0"/>
                <a:cs typeface="Times New Roman" panose="02020603050405020304" pitchFamily="18" charset="0"/>
              </a:rPr>
              <a:t>PROYECTO: PLAN DE MANTENIMIENTO Y LIMPIEZA PARA PARQUES Y CANCHAS DE USO MULTIPLE DE LA PARROQUIA LA IBERIA</a:t>
            </a:r>
            <a:endParaRPr lang="es-419"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xmlns="" id="{5AA277F0-2606-C8EA-2A9E-DBB56013DA4D}"/>
              </a:ext>
            </a:extLst>
          </p:cNvPr>
          <p:cNvGraphicFramePr>
            <a:graphicFrameLocks noGrp="1"/>
          </p:cNvGraphicFramePr>
          <p:nvPr>
            <p:extLst>
              <p:ext uri="{D42A27DB-BD31-4B8C-83A1-F6EECF244321}">
                <p14:modId xmlns:p14="http://schemas.microsoft.com/office/powerpoint/2010/main" val="1337028077"/>
              </p:ext>
            </p:extLst>
          </p:nvPr>
        </p:nvGraphicFramePr>
        <p:xfrm>
          <a:off x="1243173" y="2928135"/>
          <a:ext cx="6647380" cy="2789340"/>
        </p:xfrm>
        <a:graphic>
          <a:graphicData uri="http://schemas.openxmlformats.org/drawingml/2006/table">
            <a:tbl>
              <a:tblPr firstRow="1" firstCol="1" bandRow="1">
                <a:tableStyleId>{5C22544A-7EE6-4342-B048-85BDC9FD1C3A}</a:tableStyleId>
              </a:tblPr>
              <a:tblGrid>
                <a:gridCol w="1343289">
                  <a:extLst>
                    <a:ext uri="{9D8B030D-6E8A-4147-A177-3AD203B41FA5}">
                      <a16:colId xmlns:a16="http://schemas.microsoft.com/office/drawing/2014/main" xmlns="" val="3439861597"/>
                    </a:ext>
                  </a:extLst>
                </a:gridCol>
                <a:gridCol w="4081861">
                  <a:extLst>
                    <a:ext uri="{9D8B030D-6E8A-4147-A177-3AD203B41FA5}">
                      <a16:colId xmlns:a16="http://schemas.microsoft.com/office/drawing/2014/main" xmlns="" val="4048608225"/>
                    </a:ext>
                  </a:extLst>
                </a:gridCol>
                <a:gridCol w="1222230">
                  <a:extLst>
                    <a:ext uri="{9D8B030D-6E8A-4147-A177-3AD203B41FA5}">
                      <a16:colId xmlns:a16="http://schemas.microsoft.com/office/drawing/2014/main" xmlns="" val="1337630091"/>
                    </a:ext>
                  </a:extLst>
                </a:gridCol>
              </a:tblGrid>
              <a:tr h="428526">
                <a:tc gridSpan="3">
                  <a:txBody>
                    <a:bodyPr/>
                    <a:lstStyle/>
                    <a:p>
                      <a:pPr algn="ctr">
                        <a:buNone/>
                      </a:pPr>
                      <a:r>
                        <a:rPr lang="es-EC" sz="2400" dirty="0">
                          <a:effectLst/>
                        </a:rPr>
                        <a:t>MANTENIMIENTO DE ESTADIO DEMETRIO LEÓN</a:t>
                      </a:r>
                      <a:endParaRPr lang="es-419"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1318449990"/>
                  </a:ext>
                </a:extLst>
              </a:tr>
              <a:tr h="685940">
                <a:tc>
                  <a:txBody>
                    <a:bodyPr/>
                    <a:lstStyle/>
                    <a:p>
                      <a:pPr>
                        <a:buNone/>
                      </a:pPr>
                      <a:r>
                        <a:rPr lang="es-EC" sz="2400">
                          <a:effectLst/>
                        </a:rPr>
                        <a:t> </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400" dirty="0">
                          <a:effectLst/>
                        </a:rPr>
                        <a:t>GASTOS DE INVERSION</a:t>
                      </a:r>
                      <a:endParaRPr lang="es-419"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400">
                          <a:effectLst/>
                        </a:rPr>
                        <a:t> </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20709731"/>
                  </a:ext>
                </a:extLst>
              </a:tr>
              <a:tr h="685940">
                <a:tc>
                  <a:txBody>
                    <a:bodyPr/>
                    <a:lstStyle/>
                    <a:p>
                      <a:pPr>
                        <a:buNone/>
                      </a:pPr>
                      <a:r>
                        <a:rPr lang="es-EC" sz="2400">
                          <a:effectLst/>
                        </a:rPr>
                        <a:t>7301040</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400" dirty="0">
                          <a:effectLst/>
                        </a:rPr>
                        <a:t>Energía Eléctrica</a:t>
                      </a:r>
                      <a:endParaRPr lang="es-419"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400">
                          <a:effectLst/>
                        </a:rPr>
                        <a:t>43.43</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27855350"/>
                  </a:ext>
                </a:extLst>
              </a:tr>
              <a:tr h="685940">
                <a:tc gridSpan="2">
                  <a:txBody>
                    <a:bodyPr/>
                    <a:lstStyle/>
                    <a:p>
                      <a:pPr algn="ctr">
                        <a:buNone/>
                      </a:pPr>
                      <a:r>
                        <a:rPr lang="es-EC" sz="2400" dirty="0">
                          <a:effectLst/>
                        </a:rPr>
                        <a:t>TOTAL PROYECTO</a:t>
                      </a:r>
                      <a:endParaRPr lang="es-419"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419"/>
                    </a:p>
                  </a:txBody>
                  <a:tcPr/>
                </a:tc>
                <a:tc>
                  <a:txBody>
                    <a:bodyPr/>
                    <a:lstStyle/>
                    <a:p>
                      <a:pPr algn="r">
                        <a:buNone/>
                      </a:pPr>
                      <a:r>
                        <a:rPr lang="es-EC" sz="2400" dirty="0">
                          <a:effectLst/>
                        </a:rPr>
                        <a:t>43.43</a:t>
                      </a:r>
                      <a:endParaRPr lang="es-419"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00898977"/>
                  </a:ext>
                </a:extLst>
              </a:tr>
            </a:tbl>
          </a:graphicData>
        </a:graphic>
      </p:graphicFrame>
    </p:spTree>
    <p:extLst>
      <p:ext uri="{BB962C8B-B14F-4D97-AF65-F5344CB8AC3E}">
        <p14:creationId xmlns:p14="http://schemas.microsoft.com/office/powerpoint/2010/main" val="229210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9FAC3E73-8E62-994F-B18D-617F769BEE7C}"/>
              </a:ext>
            </a:extLst>
          </p:cNvPr>
          <p:cNvSpPr txBox="1"/>
          <p:nvPr/>
        </p:nvSpPr>
        <p:spPr>
          <a:xfrm>
            <a:off x="1263721" y="1038765"/>
            <a:ext cx="6616557" cy="1200329"/>
          </a:xfrm>
          <a:prstGeom prst="rect">
            <a:avLst/>
          </a:prstGeom>
          <a:noFill/>
        </p:spPr>
        <p:txBody>
          <a:bodyPr wrap="square">
            <a:spAutoFit/>
          </a:bodyPr>
          <a:lstStyle/>
          <a:p>
            <a:pPr algn="just"/>
            <a:r>
              <a:rPr lang="es-MX" dirty="0"/>
              <a:t>PROYECTO DE COOPERACION PARA LA ATENCION DE ADULTOS MAYORES Y DISCAPACIDAD A TRAVES DE ESPACIOS ALTERNATIVAS DE LA PARROQUIA RURAL LA IBERIA.</a:t>
            </a:r>
            <a:endParaRPr lang="es-419" dirty="0"/>
          </a:p>
        </p:txBody>
      </p:sp>
      <p:graphicFrame>
        <p:nvGraphicFramePr>
          <p:cNvPr id="6" name="Tabla 5">
            <a:extLst>
              <a:ext uri="{FF2B5EF4-FFF2-40B4-BE49-F238E27FC236}">
                <a16:creationId xmlns:a16="http://schemas.microsoft.com/office/drawing/2014/main" xmlns="" id="{AD913628-27AE-3666-3E40-47783D1B7E0C}"/>
              </a:ext>
            </a:extLst>
          </p:cNvPr>
          <p:cNvGraphicFramePr>
            <a:graphicFrameLocks noGrp="1"/>
          </p:cNvGraphicFramePr>
          <p:nvPr>
            <p:extLst>
              <p:ext uri="{D42A27DB-BD31-4B8C-83A1-F6EECF244321}">
                <p14:modId xmlns:p14="http://schemas.microsoft.com/office/powerpoint/2010/main" val="3370743992"/>
              </p:ext>
            </p:extLst>
          </p:nvPr>
        </p:nvGraphicFramePr>
        <p:xfrm>
          <a:off x="1263720" y="2589089"/>
          <a:ext cx="6616558" cy="3512368"/>
        </p:xfrm>
        <a:graphic>
          <a:graphicData uri="http://schemas.openxmlformats.org/drawingml/2006/table">
            <a:tbl>
              <a:tblPr firstRow="1" firstCol="1" bandRow="1">
                <a:tableStyleId>{5C22544A-7EE6-4342-B048-85BDC9FD1C3A}</a:tableStyleId>
              </a:tblPr>
              <a:tblGrid>
                <a:gridCol w="1337430">
                  <a:extLst>
                    <a:ext uri="{9D8B030D-6E8A-4147-A177-3AD203B41FA5}">
                      <a16:colId xmlns:a16="http://schemas.microsoft.com/office/drawing/2014/main" xmlns="" val="3583431273"/>
                    </a:ext>
                  </a:extLst>
                </a:gridCol>
                <a:gridCol w="4062718">
                  <a:extLst>
                    <a:ext uri="{9D8B030D-6E8A-4147-A177-3AD203B41FA5}">
                      <a16:colId xmlns:a16="http://schemas.microsoft.com/office/drawing/2014/main" xmlns="" val="2548726514"/>
                    </a:ext>
                  </a:extLst>
                </a:gridCol>
                <a:gridCol w="1216410">
                  <a:extLst>
                    <a:ext uri="{9D8B030D-6E8A-4147-A177-3AD203B41FA5}">
                      <a16:colId xmlns:a16="http://schemas.microsoft.com/office/drawing/2014/main" xmlns="" val="3695297000"/>
                    </a:ext>
                  </a:extLst>
                </a:gridCol>
              </a:tblGrid>
              <a:tr h="285647">
                <a:tc gridSpan="3">
                  <a:txBody>
                    <a:bodyPr/>
                    <a:lstStyle/>
                    <a:p>
                      <a:pPr algn="ctr">
                        <a:buNone/>
                      </a:pPr>
                      <a:r>
                        <a:rPr lang="es-EC" sz="2000">
                          <a:effectLst/>
                        </a:rPr>
                        <a:t>PROYECTO ADULTO MAYOR</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376263499"/>
                  </a:ext>
                </a:extLst>
              </a:tr>
              <a:tr h="458224">
                <a:tc>
                  <a:txBody>
                    <a:bodyPr/>
                    <a:lstStyle/>
                    <a:p>
                      <a:pP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GASTOS DE INVERSION</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96180982"/>
                  </a:ext>
                </a:extLst>
              </a:tr>
              <a:tr h="458224">
                <a:tc>
                  <a:txBody>
                    <a:bodyPr/>
                    <a:lstStyle/>
                    <a:p>
                      <a:pPr>
                        <a:buNone/>
                      </a:pPr>
                      <a:r>
                        <a:rPr lang="es-EC" sz="2000">
                          <a:effectLst/>
                        </a:rPr>
                        <a:t>7101050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Remuneraciones Unificadas</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11,040.00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97187733"/>
                  </a:ext>
                </a:extLst>
              </a:tr>
              <a:tr h="458224">
                <a:tc>
                  <a:txBody>
                    <a:bodyPr/>
                    <a:lstStyle/>
                    <a:p>
                      <a:pPr>
                        <a:buNone/>
                      </a:pPr>
                      <a:r>
                        <a:rPr lang="es-EC" sz="2000">
                          <a:effectLst/>
                        </a:rPr>
                        <a:t>7102030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Decimotercer Sueldo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919.92</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65867923"/>
                  </a:ext>
                </a:extLst>
              </a:tr>
              <a:tr h="458224">
                <a:tc>
                  <a:txBody>
                    <a:bodyPr/>
                    <a:lstStyle/>
                    <a:p>
                      <a:pPr>
                        <a:buNone/>
                      </a:pPr>
                      <a:r>
                        <a:rPr lang="es-EC" sz="2000">
                          <a:effectLst/>
                        </a:rPr>
                        <a:t>7102040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Decimocuarto Sueldo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919.92</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06076691"/>
                  </a:ext>
                </a:extLst>
              </a:tr>
              <a:tr h="458224">
                <a:tc>
                  <a:txBody>
                    <a:bodyPr/>
                    <a:lstStyle/>
                    <a:p>
                      <a:pPr>
                        <a:buNone/>
                      </a:pPr>
                      <a:r>
                        <a:rPr lang="es-EC" sz="2000">
                          <a:effectLst/>
                        </a:rPr>
                        <a:t>7106010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Aporte Patronal</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1,230.96</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41406797"/>
                  </a:ext>
                </a:extLst>
              </a:tr>
              <a:tr h="458224">
                <a:tc>
                  <a:txBody>
                    <a:bodyPr/>
                    <a:lstStyle/>
                    <a:p>
                      <a:pPr>
                        <a:buNone/>
                      </a:pPr>
                      <a:r>
                        <a:rPr lang="es-EC" sz="2000">
                          <a:effectLst/>
                        </a:rPr>
                        <a:t>7106020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Fondo de Reserva</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919.80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46669996"/>
                  </a:ext>
                </a:extLst>
              </a:tr>
              <a:tr h="458224">
                <a:tc gridSpan="2">
                  <a:txBody>
                    <a:bodyPr/>
                    <a:lstStyle/>
                    <a:p>
                      <a:pPr algn="ctr">
                        <a:buNone/>
                      </a:pPr>
                      <a:r>
                        <a:rPr lang="es-EC" sz="2000">
                          <a:effectLst/>
                        </a:rPr>
                        <a:t>TOTAL PROYECTO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419"/>
                    </a:p>
                  </a:txBody>
                  <a:tcPr/>
                </a:tc>
                <a:tc>
                  <a:txBody>
                    <a:bodyPr/>
                    <a:lstStyle/>
                    <a:p>
                      <a:pPr algn="r">
                        <a:buNone/>
                      </a:pPr>
                      <a:r>
                        <a:rPr lang="es-EC" sz="2000" dirty="0">
                          <a:effectLst/>
                        </a:rPr>
                        <a:t>15,030.60</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08589376"/>
                  </a:ext>
                </a:extLst>
              </a:tr>
            </a:tbl>
          </a:graphicData>
        </a:graphic>
      </p:graphicFrame>
    </p:spTree>
    <p:extLst>
      <p:ext uri="{BB962C8B-B14F-4D97-AF65-F5344CB8AC3E}">
        <p14:creationId xmlns:p14="http://schemas.microsoft.com/office/powerpoint/2010/main" val="595305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DAA37E84-2146-9122-93B3-4DF42A6EC337}"/>
              </a:ext>
            </a:extLst>
          </p:cNvPr>
          <p:cNvSpPr txBox="1"/>
          <p:nvPr/>
        </p:nvSpPr>
        <p:spPr>
          <a:xfrm>
            <a:off x="1268858" y="961507"/>
            <a:ext cx="6606283" cy="923330"/>
          </a:xfrm>
          <a:prstGeom prst="rect">
            <a:avLst/>
          </a:prstGeom>
          <a:noFill/>
        </p:spPr>
        <p:txBody>
          <a:bodyPr wrap="square">
            <a:spAutoFit/>
          </a:bodyPr>
          <a:lstStyle/>
          <a:p>
            <a:pPr lvl="0" algn="just"/>
            <a:r>
              <a:rPr lang="es-EC" sz="1800" b="1" i="1" dirty="0">
                <a:effectLst/>
                <a:latin typeface="Bookman Old Style" panose="02050604050505020204" pitchFamily="18" charset="0"/>
                <a:ea typeface="Calibri" panose="020F0502020204030204" pitchFamily="34" charset="0"/>
                <a:cs typeface="Times New Roman" panose="02020603050405020304" pitchFamily="18" charset="0"/>
              </a:rPr>
              <a:t>PROYECTO:</a:t>
            </a:r>
            <a:r>
              <a:rPr lang="es-EC" sz="1800" dirty="0">
                <a:effectLst/>
                <a:latin typeface="Bookman Old Style" panose="02050604050505020204" pitchFamily="18" charset="0"/>
                <a:ea typeface="Calibri" panose="020F0502020204030204" pitchFamily="34" charset="0"/>
                <a:cs typeface="Times New Roman" panose="02020603050405020304" pitchFamily="18" charset="0"/>
              </a:rPr>
              <a:t> </a:t>
            </a:r>
            <a:r>
              <a:rPr lang="es-EC" sz="1800" b="1" i="1" dirty="0">
                <a:effectLst/>
                <a:latin typeface="Bookman Old Style" panose="02050604050505020204" pitchFamily="18" charset="0"/>
                <a:ea typeface="Calibri" panose="020F0502020204030204" pitchFamily="34" charset="0"/>
                <a:cs typeface="Times New Roman" panose="02020603050405020304" pitchFamily="18" charset="0"/>
              </a:rPr>
              <a:t>DOTACIÓN DE IMPLEMENTOS AL CENTRO DE REHABILITACIÓN FÍSICA EN LA PARROQUIA LA IBERIA</a:t>
            </a:r>
            <a:endParaRPr lang="es-419"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xmlns="" id="{780767CB-0265-BECB-3597-E77A98BA3E3E}"/>
              </a:ext>
            </a:extLst>
          </p:cNvPr>
          <p:cNvGraphicFramePr>
            <a:graphicFrameLocks noGrp="1"/>
          </p:cNvGraphicFramePr>
          <p:nvPr>
            <p:extLst>
              <p:ext uri="{D42A27DB-BD31-4B8C-83A1-F6EECF244321}">
                <p14:modId xmlns:p14="http://schemas.microsoft.com/office/powerpoint/2010/main" val="2188670721"/>
              </p:ext>
            </p:extLst>
          </p:nvPr>
        </p:nvGraphicFramePr>
        <p:xfrm>
          <a:off x="1268857" y="2465798"/>
          <a:ext cx="6606283" cy="3657601"/>
        </p:xfrm>
        <a:graphic>
          <a:graphicData uri="http://schemas.openxmlformats.org/drawingml/2006/table">
            <a:tbl>
              <a:tblPr firstRow="1" firstCol="1" bandRow="1">
                <a:tableStyleId>{5C22544A-7EE6-4342-B048-85BDC9FD1C3A}</a:tableStyleId>
              </a:tblPr>
              <a:tblGrid>
                <a:gridCol w="1335102">
                  <a:extLst>
                    <a:ext uri="{9D8B030D-6E8A-4147-A177-3AD203B41FA5}">
                      <a16:colId xmlns:a16="http://schemas.microsoft.com/office/drawing/2014/main" xmlns="" val="1765231661"/>
                    </a:ext>
                  </a:extLst>
                </a:gridCol>
                <a:gridCol w="4055516">
                  <a:extLst>
                    <a:ext uri="{9D8B030D-6E8A-4147-A177-3AD203B41FA5}">
                      <a16:colId xmlns:a16="http://schemas.microsoft.com/office/drawing/2014/main" xmlns="" val="78768966"/>
                    </a:ext>
                  </a:extLst>
                </a:gridCol>
                <a:gridCol w="1215665">
                  <a:extLst>
                    <a:ext uri="{9D8B030D-6E8A-4147-A177-3AD203B41FA5}">
                      <a16:colId xmlns:a16="http://schemas.microsoft.com/office/drawing/2014/main" xmlns="" val="3285882471"/>
                    </a:ext>
                  </a:extLst>
                </a:gridCol>
              </a:tblGrid>
              <a:tr h="334196">
                <a:tc gridSpan="3">
                  <a:txBody>
                    <a:bodyPr/>
                    <a:lstStyle/>
                    <a:p>
                      <a:pPr algn="ctr">
                        <a:buNone/>
                      </a:pPr>
                      <a:r>
                        <a:rPr lang="es-EC" sz="2000">
                          <a:effectLst/>
                        </a:rPr>
                        <a:t>CENTRO DE REHABILITACIÓN FÍSICA</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2502034946"/>
                  </a:ext>
                </a:extLst>
              </a:tr>
              <a:tr h="367849">
                <a:tc>
                  <a:txBody>
                    <a:bodyPr/>
                    <a:lstStyle/>
                    <a:p>
                      <a:pP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GASTOS DE INVERSION</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 </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4245453"/>
                  </a:ext>
                </a:extLst>
              </a:tr>
              <a:tr h="367849">
                <a:tc>
                  <a:txBody>
                    <a:bodyPr/>
                    <a:lstStyle/>
                    <a:p>
                      <a:pPr>
                        <a:buNone/>
                      </a:pPr>
                      <a:r>
                        <a:rPr lang="es-EC" sz="2000">
                          <a:effectLst/>
                        </a:rPr>
                        <a:t>7101050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Remuneraciones Unificadas</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15,720.00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21288330"/>
                  </a:ext>
                </a:extLst>
              </a:tr>
              <a:tr h="367849">
                <a:tc>
                  <a:txBody>
                    <a:bodyPr/>
                    <a:lstStyle/>
                    <a:p>
                      <a:pPr>
                        <a:buNone/>
                      </a:pPr>
                      <a:r>
                        <a:rPr lang="es-EC" sz="2000">
                          <a:effectLst/>
                        </a:rPr>
                        <a:t>7102030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Decimotercer Sueldo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1,309.92</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43603495"/>
                  </a:ext>
                </a:extLst>
              </a:tr>
              <a:tr h="367849">
                <a:tc>
                  <a:txBody>
                    <a:bodyPr/>
                    <a:lstStyle/>
                    <a:p>
                      <a:pPr>
                        <a:buNone/>
                      </a:pPr>
                      <a:r>
                        <a:rPr lang="es-EC" sz="2000">
                          <a:effectLst/>
                        </a:rPr>
                        <a:t>7102040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Decimocuarto Sueldo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919.92</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0152343"/>
                  </a:ext>
                </a:extLst>
              </a:tr>
              <a:tr h="367849">
                <a:tc>
                  <a:txBody>
                    <a:bodyPr/>
                    <a:lstStyle/>
                    <a:p>
                      <a:pPr>
                        <a:buNone/>
                      </a:pPr>
                      <a:r>
                        <a:rPr lang="es-EC" sz="2000">
                          <a:effectLst/>
                        </a:rPr>
                        <a:t>7106010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Aporte Patronal</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1,752.84</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25365855"/>
                  </a:ext>
                </a:extLst>
              </a:tr>
              <a:tr h="367849">
                <a:tc>
                  <a:txBody>
                    <a:bodyPr/>
                    <a:lstStyle/>
                    <a:p>
                      <a:pPr>
                        <a:buNone/>
                      </a:pPr>
                      <a:r>
                        <a:rPr lang="es-EC" sz="2000">
                          <a:effectLst/>
                        </a:rPr>
                        <a:t>7106020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Fondo de Reserva</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955.77</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907651070"/>
                  </a:ext>
                </a:extLst>
              </a:tr>
              <a:tr h="367849">
                <a:tc>
                  <a:txBody>
                    <a:bodyPr/>
                    <a:lstStyle/>
                    <a:p>
                      <a:pPr>
                        <a:buNone/>
                      </a:pPr>
                      <a:r>
                        <a:rPr lang="es-EC" sz="2000">
                          <a:effectLst/>
                        </a:rPr>
                        <a:t>7301040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Energía Eléctrica</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102.16</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200683231"/>
                  </a:ext>
                </a:extLst>
              </a:tr>
              <a:tr h="367849">
                <a:tc>
                  <a:txBody>
                    <a:bodyPr/>
                    <a:lstStyle/>
                    <a:p>
                      <a:pPr>
                        <a:buNone/>
                      </a:pPr>
                      <a:r>
                        <a:rPr lang="es-EC" sz="2000">
                          <a:effectLst/>
                        </a:rPr>
                        <a:t>7301050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000">
                          <a:effectLst/>
                        </a:rPr>
                        <a:t>Telecomunicaciones</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000">
                          <a:effectLst/>
                        </a:rPr>
                        <a:t>150.00</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60075931"/>
                  </a:ext>
                </a:extLst>
              </a:tr>
              <a:tr h="380613">
                <a:tc gridSpan="2">
                  <a:txBody>
                    <a:bodyPr/>
                    <a:lstStyle/>
                    <a:p>
                      <a:pPr algn="ctr">
                        <a:buNone/>
                      </a:pPr>
                      <a:r>
                        <a:rPr lang="es-EC" sz="2000">
                          <a:effectLst/>
                        </a:rPr>
                        <a:t>TOTAL PROYECTO</a:t>
                      </a:r>
                      <a:endParaRPr lang="es-419" sz="2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a:txBody>
                    <a:bodyPr/>
                    <a:lstStyle/>
                    <a:p>
                      <a:pPr algn="r">
                        <a:buNone/>
                      </a:pPr>
                      <a:r>
                        <a:rPr lang="es-EC" sz="2000" dirty="0">
                          <a:effectLst/>
                        </a:rPr>
                        <a:t>20,910.61</a:t>
                      </a:r>
                      <a:endParaRPr lang="es-419"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265115701"/>
                  </a:ext>
                </a:extLst>
              </a:tr>
            </a:tbl>
          </a:graphicData>
        </a:graphic>
      </p:graphicFrame>
    </p:spTree>
    <p:extLst>
      <p:ext uri="{BB962C8B-B14F-4D97-AF65-F5344CB8AC3E}">
        <p14:creationId xmlns:p14="http://schemas.microsoft.com/office/powerpoint/2010/main" val="4093866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C95B8F73-CD2E-706F-310C-890F2D533775}"/>
              </a:ext>
            </a:extLst>
          </p:cNvPr>
          <p:cNvSpPr txBox="1"/>
          <p:nvPr/>
        </p:nvSpPr>
        <p:spPr>
          <a:xfrm>
            <a:off x="1253446" y="1115620"/>
            <a:ext cx="6606283" cy="923330"/>
          </a:xfrm>
          <a:prstGeom prst="rect">
            <a:avLst/>
          </a:prstGeom>
          <a:noFill/>
        </p:spPr>
        <p:txBody>
          <a:bodyPr wrap="square">
            <a:spAutoFit/>
          </a:bodyPr>
          <a:lstStyle/>
          <a:p>
            <a:pPr lvl="0" algn="just"/>
            <a:r>
              <a:rPr lang="es-EC" sz="1800" b="1" i="1" dirty="0">
                <a:effectLst/>
                <a:latin typeface="Bookman Old Style" panose="02050604050505020204" pitchFamily="18" charset="0"/>
                <a:ea typeface="Calibri" panose="020F0502020204030204" pitchFamily="34" charset="0"/>
                <a:cs typeface="Times New Roman" panose="02020603050405020304" pitchFamily="18" charset="0"/>
              </a:rPr>
              <a:t>PROYECTO: CONSTRUCCIÓN Y EQUIPAMIENTO DE UNA GUARDERIA INFANTIL EN LA PARROQUIA LA IBERIA</a:t>
            </a:r>
            <a:endParaRPr lang="es-419"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xmlns="" id="{9B4F372B-5B8F-71C8-8CB0-BA0A004803BC}"/>
              </a:ext>
            </a:extLst>
          </p:cNvPr>
          <p:cNvGraphicFramePr>
            <a:graphicFrameLocks noGrp="1"/>
          </p:cNvGraphicFramePr>
          <p:nvPr>
            <p:extLst>
              <p:ext uri="{D42A27DB-BD31-4B8C-83A1-F6EECF244321}">
                <p14:modId xmlns:p14="http://schemas.microsoft.com/office/powerpoint/2010/main" val="4138223438"/>
              </p:ext>
            </p:extLst>
          </p:nvPr>
        </p:nvGraphicFramePr>
        <p:xfrm>
          <a:off x="842481" y="2352782"/>
          <a:ext cx="7438490" cy="3896888"/>
        </p:xfrm>
        <a:graphic>
          <a:graphicData uri="http://schemas.openxmlformats.org/drawingml/2006/table">
            <a:tbl>
              <a:tblPr firstRow="1" firstCol="1" bandRow="1">
                <a:tableStyleId>{5C22544A-7EE6-4342-B048-85BDC9FD1C3A}</a:tableStyleId>
              </a:tblPr>
              <a:tblGrid>
                <a:gridCol w="1502300">
                  <a:extLst>
                    <a:ext uri="{9D8B030D-6E8A-4147-A177-3AD203B41FA5}">
                      <a16:colId xmlns:a16="http://schemas.microsoft.com/office/drawing/2014/main" xmlns="" val="213336779"/>
                    </a:ext>
                  </a:extLst>
                </a:gridCol>
                <a:gridCol w="4567886">
                  <a:extLst>
                    <a:ext uri="{9D8B030D-6E8A-4147-A177-3AD203B41FA5}">
                      <a16:colId xmlns:a16="http://schemas.microsoft.com/office/drawing/2014/main" xmlns="" val="2494180770"/>
                    </a:ext>
                  </a:extLst>
                </a:gridCol>
                <a:gridCol w="1368304">
                  <a:extLst>
                    <a:ext uri="{9D8B030D-6E8A-4147-A177-3AD203B41FA5}">
                      <a16:colId xmlns:a16="http://schemas.microsoft.com/office/drawing/2014/main" xmlns="" val="27035088"/>
                    </a:ext>
                  </a:extLst>
                </a:gridCol>
              </a:tblGrid>
              <a:tr h="240860">
                <a:tc gridSpan="3">
                  <a:txBody>
                    <a:bodyPr/>
                    <a:lstStyle/>
                    <a:p>
                      <a:pPr algn="ctr">
                        <a:buNone/>
                      </a:pPr>
                      <a:r>
                        <a:rPr lang="es-EC" sz="1600">
                          <a:effectLst/>
                        </a:rPr>
                        <a:t>CENTRO DESARROLLO INFANTIL INTEGRAL "GOTITAS DE AMOR"</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4254837977"/>
                  </a:ext>
                </a:extLst>
              </a:tr>
              <a:tr h="260932">
                <a:tc>
                  <a:txBody>
                    <a:bodyPr/>
                    <a:lstStyle/>
                    <a:p>
                      <a:pPr>
                        <a:buNone/>
                      </a:pPr>
                      <a:r>
                        <a:rPr lang="es-EC" sz="1600">
                          <a:effectLst/>
                        </a:rPr>
                        <a:t> </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GASTOS DE INVERSION</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 </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49833018"/>
                  </a:ext>
                </a:extLst>
              </a:tr>
              <a:tr h="260932">
                <a:tc>
                  <a:txBody>
                    <a:bodyPr/>
                    <a:lstStyle/>
                    <a:p>
                      <a:pPr>
                        <a:buNone/>
                      </a:pPr>
                      <a:r>
                        <a:rPr lang="es-EC" sz="1600">
                          <a:effectLst/>
                        </a:rPr>
                        <a:t>7101050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Remuneraciones Unificadas</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27,600.00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07940304"/>
                  </a:ext>
                </a:extLst>
              </a:tr>
              <a:tr h="260932">
                <a:tc>
                  <a:txBody>
                    <a:bodyPr/>
                    <a:lstStyle/>
                    <a:p>
                      <a:pPr>
                        <a:buNone/>
                      </a:pPr>
                      <a:r>
                        <a:rPr lang="es-EC" sz="1600">
                          <a:effectLst/>
                        </a:rPr>
                        <a:t>7102030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Decimotercer Sueldo</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2,299.80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80454355"/>
                  </a:ext>
                </a:extLst>
              </a:tr>
              <a:tr h="260932">
                <a:tc>
                  <a:txBody>
                    <a:bodyPr/>
                    <a:lstStyle/>
                    <a:p>
                      <a:pPr>
                        <a:buNone/>
                      </a:pPr>
                      <a:r>
                        <a:rPr lang="es-EC" sz="1600">
                          <a:effectLst/>
                        </a:rPr>
                        <a:t>7102040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Decimocuarto Sueldo</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2,299.80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25015413"/>
                  </a:ext>
                </a:extLst>
              </a:tr>
              <a:tr h="260932">
                <a:tc>
                  <a:txBody>
                    <a:bodyPr/>
                    <a:lstStyle/>
                    <a:p>
                      <a:pPr>
                        <a:buNone/>
                      </a:pPr>
                      <a:r>
                        <a:rPr lang="es-EC" sz="1600">
                          <a:effectLst/>
                        </a:rPr>
                        <a:t>7106010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Aporte Patronal</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3,077.40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24164150"/>
                  </a:ext>
                </a:extLst>
              </a:tr>
              <a:tr h="260932">
                <a:tc>
                  <a:txBody>
                    <a:bodyPr/>
                    <a:lstStyle/>
                    <a:p>
                      <a:pPr>
                        <a:buNone/>
                      </a:pPr>
                      <a:r>
                        <a:rPr lang="es-EC" sz="1600">
                          <a:effectLst/>
                        </a:rPr>
                        <a:t>7106020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Fondo de Reserva</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2,107.72</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621771939"/>
                  </a:ext>
                </a:extLst>
              </a:tr>
              <a:tr h="260932">
                <a:tc>
                  <a:txBody>
                    <a:bodyPr/>
                    <a:lstStyle/>
                    <a:p>
                      <a:pPr>
                        <a:buNone/>
                      </a:pPr>
                      <a:r>
                        <a:rPr lang="es-EC" sz="1600">
                          <a:effectLst/>
                        </a:rPr>
                        <a:t>7302350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Servicio de Alimentación</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17,130.60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78124747"/>
                  </a:ext>
                </a:extLst>
              </a:tr>
              <a:tr h="260932">
                <a:tc>
                  <a:txBody>
                    <a:bodyPr/>
                    <a:lstStyle/>
                    <a:p>
                      <a:pPr>
                        <a:buNone/>
                      </a:pPr>
                      <a:r>
                        <a:rPr lang="es-EC" sz="1600">
                          <a:effectLst/>
                        </a:rPr>
                        <a:t>7304020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Edificios, Locales y Residencias</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6,289.01</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51555862"/>
                  </a:ext>
                </a:extLst>
              </a:tr>
              <a:tr h="260932">
                <a:tc>
                  <a:txBody>
                    <a:bodyPr/>
                    <a:lstStyle/>
                    <a:p>
                      <a:pPr>
                        <a:buNone/>
                      </a:pPr>
                      <a:r>
                        <a:rPr lang="es-EC" sz="1600">
                          <a:effectLst/>
                        </a:rPr>
                        <a:t>7304040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Maquinarias y Equipos</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300.00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38684102"/>
                  </a:ext>
                </a:extLst>
              </a:tr>
              <a:tr h="260932">
                <a:tc>
                  <a:txBody>
                    <a:bodyPr/>
                    <a:lstStyle/>
                    <a:p>
                      <a:pPr>
                        <a:buNone/>
                      </a:pPr>
                      <a:r>
                        <a:rPr lang="es-EC" sz="1600">
                          <a:effectLst/>
                        </a:rPr>
                        <a:t>7308040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Materiales de Oficina</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29.49</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58868331"/>
                  </a:ext>
                </a:extLst>
              </a:tr>
              <a:tr h="260932">
                <a:tc>
                  <a:txBody>
                    <a:bodyPr/>
                    <a:lstStyle/>
                    <a:p>
                      <a:pPr>
                        <a:buNone/>
                      </a:pPr>
                      <a:r>
                        <a:rPr lang="es-EC" sz="1600">
                          <a:effectLst/>
                        </a:rPr>
                        <a:t>7308050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Materiales de Aseo</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208.70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5914549"/>
                  </a:ext>
                </a:extLst>
              </a:tr>
              <a:tr h="260932">
                <a:tc>
                  <a:txBody>
                    <a:bodyPr/>
                    <a:lstStyle/>
                    <a:p>
                      <a:pPr>
                        <a:buNone/>
                      </a:pPr>
                      <a:r>
                        <a:rPr lang="es-EC" sz="1600">
                          <a:effectLst/>
                        </a:rPr>
                        <a:t>7314030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Mobiliarios</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256.00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903730823"/>
                  </a:ext>
                </a:extLst>
              </a:tr>
              <a:tr h="260932">
                <a:tc>
                  <a:txBody>
                    <a:bodyPr/>
                    <a:lstStyle/>
                    <a:p>
                      <a:pPr>
                        <a:buNone/>
                      </a:pPr>
                      <a:r>
                        <a:rPr lang="es-EC" sz="1600">
                          <a:effectLst/>
                        </a:rPr>
                        <a:t>7802040</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1600">
                          <a:effectLst/>
                        </a:rPr>
                        <a:t>Al Sector Privado no Financiero</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1600">
                          <a:effectLst/>
                        </a:rPr>
                        <a:t>6,527.13</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29506355"/>
                  </a:ext>
                </a:extLst>
              </a:tr>
              <a:tr h="260932">
                <a:tc gridSpan="2">
                  <a:txBody>
                    <a:bodyPr/>
                    <a:lstStyle/>
                    <a:p>
                      <a:pPr algn="ctr">
                        <a:buNone/>
                      </a:pPr>
                      <a:r>
                        <a:rPr lang="es-EC" sz="1600">
                          <a:effectLst/>
                        </a:rPr>
                        <a:t>TOTAL PROYECTO</a:t>
                      </a:r>
                      <a:endParaRPr lang="es-419"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419"/>
                    </a:p>
                  </a:txBody>
                  <a:tcPr/>
                </a:tc>
                <a:tc>
                  <a:txBody>
                    <a:bodyPr/>
                    <a:lstStyle/>
                    <a:p>
                      <a:pPr algn="r">
                        <a:buNone/>
                      </a:pPr>
                      <a:r>
                        <a:rPr lang="es-EC" sz="1600" dirty="0">
                          <a:effectLst/>
                        </a:rPr>
                        <a:t>68,125.65</a:t>
                      </a:r>
                      <a:endParaRPr lang="es-419"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803468542"/>
                  </a:ext>
                </a:extLst>
              </a:tr>
            </a:tbl>
          </a:graphicData>
        </a:graphic>
      </p:graphicFrame>
    </p:spTree>
    <p:extLst>
      <p:ext uri="{BB962C8B-B14F-4D97-AF65-F5344CB8AC3E}">
        <p14:creationId xmlns:p14="http://schemas.microsoft.com/office/powerpoint/2010/main" val="1679555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8DE4808B-5905-4CB3-3FBF-339ACC1FF708}"/>
              </a:ext>
            </a:extLst>
          </p:cNvPr>
          <p:cNvSpPr txBox="1"/>
          <p:nvPr/>
        </p:nvSpPr>
        <p:spPr>
          <a:xfrm>
            <a:off x="1263720" y="899467"/>
            <a:ext cx="6575461" cy="369332"/>
          </a:xfrm>
          <a:prstGeom prst="rect">
            <a:avLst/>
          </a:prstGeom>
          <a:noFill/>
        </p:spPr>
        <p:txBody>
          <a:bodyPr wrap="square">
            <a:spAutoFit/>
          </a:bodyPr>
          <a:lstStyle/>
          <a:p>
            <a:pPr lvl="0" algn="ctr"/>
            <a:r>
              <a:rPr lang="es-EC" sz="1800" b="1" i="1" dirty="0">
                <a:effectLst/>
                <a:latin typeface="Bookman Old Style" panose="02050604050505020204" pitchFamily="18" charset="0"/>
                <a:ea typeface="Calibri" panose="020F0502020204030204" pitchFamily="34" charset="0"/>
                <a:cs typeface="Times New Roman" panose="02020603050405020304" pitchFamily="18" charset="0"/>
              </a:rPr>
              <a:t>PROYECTO: ADQUISICIÓN DE BIENES DE CAPITAL</a:t>
            </a:r>
            <a:endParaRPr lang="es-419"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xmlns="" id="{E9589CE7-1388-7B69-B217-64055AC746D7}"/>
              </a:ext>
            </a:extLst>
          </p:cNvPr>
          <p:cNvGraphicFramePr>
            <a:graphicFrameLocks noGrp="1"/>
          </p:cNvGraphicFramePr>
          <p:nvPr>
            <p:extLst>
              <p:ext uri="{D42A27DB-BD31-4B8C-83A1-F6EECF244321}">
                <p14:modId xmlns:p14="http://schemas.microsoft.com/office/powerpoint/2010/main" val="1620667358"/>
              </p:ext>
            </p:extLst>
          </p:nvPr>
        </p:nvGraphicFramePr>
        <p:xfrm>
          <a:off x="924674" y="2722653"/>
          <a:ext cx="7346023" cy="2234776"/>
        </p:xfrm>
        <a:graphic>
          <a:graphicData uri="http://schemas.openxmlformats.org/drawingml/2006/table">
            <a:tbl>
              <a:tblPr firstRow="1" firstCol="1" bandRow="1">
                <a:tableStyleId>{5C22544A-7EE6-4342-B048-85BDC9FD1C3A}</a:tableStyleId>
              </a:tblPr>
              <a:tblGrid>
                <a:gridCol w="1485134">
                  <a:extLst>
                    <a:ext uri="{9D8B030D-6E8A-4147-A177-3AD203B41FA5}">
                      <a16:colId xmlns:a16="http://schemas.microsoft.com/office/drawing/2014/main" xmlns="" val="2596547910"/>
                    </a:ext>
                  </a:extLst>
                </a:gridCol>
                <a:gridCol w="4511077">
                  <a:extLst>
                    <a:ext uri="{9D8B030D-6E8A-4147-A177-3AD203B41FA5}">
                      <a16:colId xmlns:a16="http://schemas.microsoft.com/office/drawing/2014/main" xmlns="" val="2822878971"/>
                    </a:ext>
                  </a:extLst>
                </a:gridCol>
                <a:gridCol w="1349812">
                  <a:extLst>
                    <a:ext uri="{9D8B030D-6E8A-4147-A177-3AD203B41FA5}">
                      <a16:colId xmlns:a16="http://schemas.microsoft.com/office/drawing/2014/main" xmlns="" val="1583614452"/>
                    </a:ext>
                  </a:extLst>
                </a:gridCol>
              </a:tblGrid>
              <a:tr h="337731">
                <a:tc gridSpan="3">
                  <a:txBody>
                    <a:bodyPr/>
                    <a:lstStyle/>
                    <a:p>
                      <a:pPr algn="ctr">
                        <a:buNone/>
                      </a:pPr>
                      <a:r>
                        <a:rPr lang="es-EC" sz="2400">
                          <a:effectLst/>
                        </a:rPr>
                        <a:t>ADQUISICIÓN BIENES DE CAPITAL</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85428361"/>
                  </a:ext>
                </a:extLst>
              </a:tr>
              <a:tr h="568748">
                <a:tc>
                  <a:txBody>
                    <a:bodyPr/>
                    <a:lstStyle/>
                    <a:p>
                      <a:pPr>
                        <a:buNone/>
                      </a:pPr>
                      <a:r>
                        <a:rPr lang="es-EC" sz="1400">
                          <a:effectLst/>
                        </a:rPr>
                        <a:t> </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400">
                          <a:effectLst/>
                        </a:rPr>
                        <a:t>GASTOS DE CAPITAL</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400">
                          <a:effectLst/>
                        </a:rPr>
                        <a:t> </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36823514"/>
                  </a:ext>
                </a:extLst>
              </a:tr>
              <a:tr h="568748">
                <a:tc>
                  <a:txBody>
                    <a:bodyPr/>
                    <a:lstStyle/>
                    <a:p>
                      <a:pPr>
                        <a:buNone/>
                      </a:pPr>
                      <a:r>
                        <a:rPr lang="es-EC" sz="1400">
                          <a:effectLst/>
                        </a:rPr>
                        <a:t>8401070</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buNone/>
                      </a:pPr>
                      <a:r>
                        <a:rPr lang="es-EC" sz="2400">
                          <a:effectLst/>
                        </a:rPr>
                        <a:t>Equipos, Sistemas y Paquetes Informáticos</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r">
                        <a:buNone/>
                      </a:pPr>
                      <a:r>
                        <a:rPr lang="es-EC" sz="2400">
                          <a:effectLst/>
                        </a:rPr>
                        <a:t>2,476.00</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56355436"/>
                  </a:ext>
                </a:extLst>
              </a:tr>
              <a:tr h="568748">
                <a:tc gridSpan="2">
                  <a:txBody>
                    <a:bodyPr/>
                    <a:lstStyle/>
                    <a:p>
                      <a:pPr algn="ctr">
                        <a:buNone/>
                      </a:pPr>
                      <a:r>
                        <a:rPr lang="es-EC" sz="2400">
                          <a:effectLst/>
                        </a:rPr>
                        <a:t>TOTAL PROYECTO</a:t>
                      </a:r>
                      <a:endParaRPr lang="es-419"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419"/>
                    </a:p>
                  </a:txBody>
                  <a:tcPr/>
                </a:tc>
                <a:tc>
                  <a:txBody>
                    <a:bodyPr/>
                    <a:lstStyle/>
                    <a:p>
                      <a:pPr algn="r">
                        <a:buNone/>
                      </a:pPr>
                      <a:r>
                        <a:rPr lang="es-EC" sz="2400" dirty="0">
                          <a:effectLst/>
                        </a:rPr>
                        <a:t>2,476.00</a:t>
                      </a:r>
                      <a:endParaRPr lang="es-419"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26311536"/>
                  </a:ext>
                </a:extLst>
              </a:tr>
            </a:tbl>
          </a:graphicData>
        </a:graphic>
      </p:graphicFrame>
    </p:spTree>
    <p:extLst>
      <p:ext uri="{BB962C8B-B14F-4D97-AF65-F5344CB8AC3E}">
        <p14:creationId xmlns:p14="http://schemas.microsoft.com/office/powerpoint/2010/main" val="4248724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8878A975-0709-4C63-7F18-6FCA800E89E3}"/>
              </a:ext>
            </a:extLst>
          </p:cNvPr>
          <p:cNvSpPr txBox="1"/>
          <p:nvPr/>
        </p:nvSpPr>
        <p:spPr>
          <a:xfrm>
            <a:off x="1284270" y="832886"/>
            <a:ext cx="6616557" cy="646331"/>
          </a:xfrm>
          <a:prstGeom prst="rect">
            <a:avLst/>
          </a:prstGeom>
          <a:noFill/>
        </p:spPr>
        <p:txBody>
          <a:bodyPr wrap="square">
            <a:spAutoFit/>
          </a:bodyPr>
          <a:lstStyle/>
          <a:p>
            <a:pPr lvl="0" algn="just"/>
            <a:r>
              <a:rPr lang="es-EC" sz="1800" b="1" i="1" dirty="0">
                <a:effectLst/>
                <a:latin typeface="Bookman Old Style" panose="02050604050505020204" pitchFamily="18" charset="0"/>
                <a:ea typeface="Calibri" panose="020F0502020204030204" pitchFamily="34" charset="0"/>
                <a:cs typeface="Times New Roman" panose="02020603050405020304" pitchFamily="18" charset="0"/>
              </a:rPr>
              <a:t>PROYECTO: ACTUALIZACION PLAN DE DESARROLLO Y ORDENAMIENTO TERRITORIAL</a:t>
            </a:r>
            <a:endParaRPr lang="es-419"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xmlns="" id="{477FAA36-98EF-AF15-1810-98C83C4E89B8}"/>
              </a:ext>
            </a:extLst>
          </p:cNvPr>
          <p:cNvGraphicFramePr>
            <a:graphicFrameLocks noGrp="1"/>
          </p:cNvGraphicFramePr>
          <p:nvPr>
            <p:extLst>
              <p:ext uri="{D42A27DB-BD31-4B8C-83A1-F6EECF244321}">
                <p14:modId xmlns:p14="http://schemas.microsoft.com/office/powerpoint/2010/main" val="2462127655"/>
              </p:ext>
            </p:extLst>
          </p:nvPr>
        </p:nvGraphicFramePr>
        <p:xfrm>
          <a:off x="1284271" y="2753475"/>
          <a:ext cx="6616556" cy="2190191"/>
        </p:xfrm>
        <a:graphic>
          <a:graphicData uri="http://schemas.openxmlformats.org/drawingml/2006/table">
            <a:tbl>
              <a:tblPr firstRow="1" firstCol="1" bandRow="1">
                <a:tableStyleId>{5C22544A-7EE6-4342-B048-85BDC9FD1C3A}</a:tableStyleId>
              </a:tblPr>
              <a:tblGrid>
                <a:gridCol w="1337332">
                  <a:extLst>
                    <a:ext uri="{9D8B030D-6E8A-4147-A177-3AD203B41FA5}">
                      <a16:colId xmlns:a16="http://schemas.microsoft.com/office/drawing/2014/main" xmlns="" val="761869866"/>
                    </a:ext>
                  </a:extLst>
                </a:gridCol>
                <a:gridCol w="4063052">
                  <a:extLst>
                    <a:ext uri="{9D8B030D-6E8A-4147-A177-3AD203B41FA5}">
                      <a16:colId xmlns:a16="http://schemas.microsoft.com/office/drawing/2014/main" xmlns="" val="4220709878"/>
                    </a:ext>
                  </a:extLst>
                </a:gridCol>
                <a:gridCol w="1216172">
                  <a:extLst>
                    <a:ext uri="{9D8B030D-6E8A-4147-A177-3AD203B41FA5}">
                      <a16:colId xmlns:a16="http://schemas.microsoft.com/office/drawing/2014/main" xmlns="" val="4163829582"/>
                    </a:ext>
                  </a:extLst>
                </a:gridCol>
              </a:tblGrid>
              <a:tr h="549729">
                <a:tc gridSpan="3">
                  <a:txBody>
                    <a:bodyPr/>
                    <a:lstStyle/>
                    <a:p>
                      <a:pPr algn="ctr">
                        <a:buNone/>
                      </a:pPr>
                      <a:r>
                        <a:rPr lang="es-EC" sz="1800">
                          <a:effectLst/>
                        </a:rPr>
                        <a:t>ACTUALIZACIÓN DEL PLAN DE DESARROLLO Y ORDENAMIENTO TERRITORIAL PDYOT LA IBERIA</a:t>
                      </a:r>
                      <a:endParaRPr lang="es-419"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hMerge="1">
                  <a:txBody>
                    <a:bodyPr/>
                    <a:lstStyle/>
                    <a:p>
                      <a:endParaRPr lang="es-419"/>
                    </a:p>
                  </a:txBody>
                  <a:tcPr/>
                </a:tc>
                <a:extLst>
                  <a:ext uri="{0D108BD9-81ED-4DB2-BD59-A6C34878D82A}">
                    <a16:rowId xmlns:a16="http://schemas.microsoft.com/office/drawing/2014/main" xmlns="" val="2862348965"/>
                  </a:ext>
                </a:extLst>
              </a:tr>
              <a:tr h="545911">
                <a:tc>
                  <a:txBody>
                    <a:bodyPr/>
                    <a:lstStyle/>
                    <a:p>
                      <a:pPr>
                        <a:buNone/>
                      </a:pPr>
                      <a:endParaRPr lang="es-419" sz="16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buNone/>
                      </a:pPr>
                      <a:r>
                        <a:rPr lang="es-EC" sz="1800">
                          <a:effectLst/>
                        </a:rPr>
                        <a:t>GASTOS DE INVERSION</a:t>
                      </a:r>
                      <a:endParaRPr lang="es-419"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buNone/>
                      </a:pPr>
                      <a:endParaRPr lang="es-419" sz="160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080972949"/>
                  </a:ext>
                </a:extLst>
              </a:tr>
              <a:tr h="545911">
                <a:tc>
                  <a:txBody>
                    <a:bodyPr/>
                    <a:lstStyle/>
                    <a:p>
                      <a:pPr algn="ctr">
                        <a:buNone/>
                      </a:pPr>
                      <a:r>
                        <a:rPr lang="es-EC" sz="1800">
                          <a:effectLst/>
                        </a:rPr>
                        <a:t>7306010</a:t>
                      </a:r>
                      <a:endParaRPr lang="es-419"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buNone/>
                      </a:pPr>
                      <a:r>
                        <a:rPr lang="es-EC" sz="1800">
                          <a:effectLst/>
                        </a:rPr>
                        <a:t>Consultoría, Asesoría e Investigación Especializada</a:t>
                      </a:r>
                      <a:endParaRPr lang="es-419"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buNone/>
                      </a:pPr>
                      <a:r>
                        <a:rPr lang="es-EC" sz="1800">
                          <a:effectLst/>
                        </a:rPr>
                        <a:t>19,991.50</a:t>
                      </a:r>
                      <a:endParaRPr lang="es-419"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418239754"/>
                  </a:ext>
                </a:extLst>
              </a:tr>
              <a:tr h="545911">
                <a:tc gridSpan="2">
                  <a:txBody>
                    <a:bodyPr/>
                    <a:lstStyle/>
                    <a:p>
                      <a:pPr algn="ctr">
                        <a:buNone/>
                      </a:pPr>
                      <a:r>
                        <a:rPr lang="es-EC" sz="1800">
                          <a:effectLst/>
                        </a:rPr>
                        <a:t>TOTAL PROYECTO</a:t>
                      </a:r>
                      <a:endParaRPr lang="es-419"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419"/>
                    </a:p>
                  </a:txBody>
                  <a:tcPr/>
                </a:tc>
                <a:tc>
                  <a:txBody>
                    <a:bodyPr/>
                    <a:lstStyle/>
                    <a:p>
                      <a:pPr algn="ctr">
                        <a:buNone/>
                      </a:pPr>
                      <a:r>
                        <a:rPr lang="es-EC" sz="1800" dirty="0">
                          <a:effectLst/>
                        </a:rPr>
                        <a:t>19,991.50</a:t>
                      </a:r>
                      <a:endParaRPr lang="es-419"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xmlns="" val="1267207448"/>
                  </a:ext>
                </a:extLst>
              </a:tr>
            </a:tbl>
          </a:graphicData>
        </a:graphic>
      </p:graphicFrame>
    </p:spTree>
    <p:extLst>
      <p:ext uri="{BB962C8B-B14F-4D97-AF65-F5344CB8AC3E}">
        <p14:creationId xmlns:p14="http://schemas.microsoft.com/office/powerpoint/2010/main" val="3553084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3532" y="1711104"/>
            <a:ext cx="4934139" cy="1475715"/>
          </a:xfrm>
        </p:spPr>
        <p:txBody>
          <a:bodyPr>
            <a:normAutofit/>
          </a:bodyPr>
          <a:lstStyle/>
          <a:p>
            <a:r>
              <a:rPr lang="es-MX" dirty="0" smtClean="0"/>
              <a:t>PROYECTOS SOCIALES</a:t>
            </a:r>
            <a:endParaRPr lang="es-EC" dirty="0"/>
          </a:p>
        </p:txBody>
      </p:sp>
    </p:spTree>
    <p:extLst>
      <p:ext uri="{BB962C8B-B14F-4D97-AF65-F5344CB8AC3E}">
        <p14:creationId xmlns:p14="http://schemas.microsoft.com/office/powerpoint/2010/main" val="2472815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6866" y="679011"/>
            <a:ext cx="6798734" cy="434566"/>
          </a:xfrm>
        </p:spPr>
        <p:txBody>
          <a:bodyPr>
            <a:normAutofit fontScale="90000"/>
          </a:bodyPr>
          <a:lstStyle/>
          <a:p>
            <a:r>
              <a:rPr lang="es-MX" dirty="0" smtClean="0"/>
              <a:t>PROYECTO ADULTO MAYOR</a:t>
            </a:r>
            <a:endParaRPr lang="es-EC"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026" y="3709656"/>
            <a:ext cx="3340728" cy="2505546"/>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0396" y="3709656"/>
            <a:ext cx="4300396" cy="2418973"/>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140" y="1249377"/>
            <a:ext cx="3132499" cy="2349374"/>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6233" y="1191661"/>
            <a:ext cx="3530348" cy="2464806"/>
          </a:xfrm>
          <a:prstGeom prst="rect">
            <a:avLst/>
          </a:prstGeom>
        </p:spPr>
      </p:pic>
    </p:spTree>
    <p:extLst>
      <p:ext uri="{BB962C8B-B14F-4D97-AF65-F5344CB8AC3E}">
        <p14:creationId xmlns:p14="http://schemas.microsoft.com/office/powerpoint/2010/main" val="2368832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A20494C6-1CA3-FA5D-FCB8-8A8EBCCDFFAB}"/>
              </a:ext>
            </a:extLst>
          </p:cNvPr>
          <p:cNvSpPr txBox="1"/>
          <p:nvPr/>
        </p:nvSpPr>
        <p:spPr>
          <a:xfrm>
            <a:off x="544530" y="2128503"/>
            <a:ext cx="7777537" cy="1200329"/>
          </a:xfrm>
          <a:prstGeom prst="rect">
            <a:avLst/>
          </a:prstGeom>
          <a:noFill/>
        </p:spPr>
        <p:txBody>
          <a:bodyPr wrap="square">
            <a:spAutoFit/>
          </a:bodyPr>
          <a:lstStyle/>
          <a:p>
            <a:pPr algn="just">
              <a:buNone/>
            </a:pPr>
            <a:r>
              <a:rPr lang="es-EC" dirty="0">
                <a:effectLst/>
                <a:ea typeface="Calibri" panose="020F0502020204030204" pitchFamily="34" charset="0"/>
                <a:cs typeface="Times New Roman" panose="02020603050405020304" pitchFamily="18" charset="0"/>
              </a:rPr>
              <a:t> </a:t>
            </a:r>
            <a:endParaRPr lang="es-419" dirty="0">
              <a:effectLst/>
              <a:ea typeface="Calibri" panose="020F0502020204030204" pitchFamily="34" charset="0"/>
              <a:cs typeface="Times New Roman" panose="02020603050405020304" pitchFamily="18" charset="0"/>
            </a:endParaRPr>
          </a:p>
          <a:p>
            <a:pPr algn="just">
              <a:buNone/>
            </a:pPr>
            <a:r>
              <a:rPr lang="es-EC" b="1" dirty="0">
                <a:effectLst/>
                <a:ea typeface="Calibri" panose="020F0502020204030204" pitchFamily="34" charset="0"/>
                <a:cs typeface="Times New Roman" panose="02020603050405020304" pitchFamily="18" charset="0"/>
              </a:rPr>
              <a:t>Artículo 204</a:t>
            </a:r>
            <a:r>
              <a:rPr lang="es-EC" dirty="0">
                <a:effectLst/>
                <a:ea typeface="Calibri" panose="020F0502020204030204" pitchFamily="34" charset="0"/>
                <a:cs typeface="Times New Roman" panose="02020603050405020304" pitchFamily="18" charset="0"/>
              </a:rPr>
              <a:t> de la Constitución de la República del Ecuador determina que "El pueblo es el mandante y primer fiscalizador del poder público, en ejercicio de su derecho a la participación. (...)"</a:t>
            </a:r>
            <a:endParaRPr lang="es-419" dirty="0">
              <a:effectLst/>
              <a:ea typeface="Calibri" panose="020F0502020204030204" pitchFamily="34" charset="0"/>
              <a:cs typeface="Times New Roman" panose="02020603050405020304" pitchFamily="18" charset="0"/>
            </a:endParaRPr>
          </a:p>
        </p:txBody>
      </p:sp>
      <p:sp>
        <p:nvSpPr>
          <p:cNvPr id="7" name="CuadroTexto 6">
            <a:extLst>
              <a:ext uri="{FF2B5EF4-FFF2-40B4-BE49-F238E27FC236}">
                <a16:creationId xmlns:a16="http://schemas.microsoft.com/office/drawing/2014/main" xmlns="" id="{49DC35E1-C734-CA6D-DC49-9D4D8916FBCE}"/>
              </a:ext>
            </a:extLst>
          </p:cNvPr>
          <p:cNvSpPr txBox="1"/>
          <p:nvPr/>
        </p:nvSpPr>
        <p:spPr>
          <a:xfrm>
            <a:off x="667820" y="3759401"/>
            <a:ext cx="7777537" cy="646331"/>
          </a:xfrm>
          <a:prstGeom prst="rect">
            <a:avLst/>
          </a:prstGeom>
          <a:noFill/>
        </p:spPr>
        <p:txBody>
          <a:bodyPr wrap="square">
            <a:spAutoFit/>
          </a:bodyPr>
          <a:lstStyle/>
          <a:p>
            <a:pPr algn="just"/>
            <a:r>
              <a:rPr lang="es-EC" sz="1800" b="1" dirty="0">
                <a:effectLst/>
                <a:ea typeface="Calibri" panose="020F0502020204030204" pitchFamily="34" charset="0"/>
              </a:rPr>
              <a:t>Art. 88</a:t>
            </a:r>
            <a:r>
              <a:rPr lang="es-EC" b="1" dirty="0">
                <a:ea typeface="Calibri" panose="020F0502020204030204" pitchFamily="34" charset="0"/>
              </a:rPr>
              <a:t>, 89, 90, 91, 92, 94 y 95, 5, 11, 12 numerales </a:t>
            </a:r>
            <a:r>
              <a:rPr lang="es-EC" sz="1800" dirty="0">
                <a:effectLst/>
                <a:ea typeface="Calibri" panose="020F0502020204030204" pitchFamily="34" charset="0"/>
              </a:rPr>
              <a:t>de la Ley Orgánica de Participación Ciudadana</a:t>
            </a:r>
            <a:endParaRPr lang="es-419" dirty="0"/>
          </a:p>
        </p:txBody>
      </p:sp>
    </p:spTree>
    <p:extLst>
      <p:ext uri="{BB962C8B-B14F-4D97-AF65-F5344CB8AC3E}">
        <p14:creationId xmlns:p14="http://schemas.microsoft.com/office/powerpoint/2010/main" val="17414908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6867" y="554136"/>
            <a:ext cx="6798734" cy="361202"/>
          </a:xfrm>
        </p:spPr>
        <p:txBody>
          <a:bodyPr>
            <a:normAutofit fontScale="90000"/>
          </a:bodyPr>
          <a:lstStyle/>
          <a:p>
            <a:r>
              <a:rPr lang="es-MX" dirty="0" smtClean="0"/>
              <a:t>CDI GOTITAS DE AMOR</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45" y="949818"/>
            <a:ext cx="3965418" cy="2229463"/>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043" y="2189209"/>
            <a:ext cx="3965418" cy="2229463"/>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99" y="4453152"/>
            <a:ext cx="3432964" cy="1930103"/>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615" y="1344889"/>
            <a:ext cx="2557774" cy="4549366"/>
          </a:xfrm>
          <a:prstGeom prst="rect">
            <a:avLst/>
          </a:prstGeom>
        </p:spPr>
      </p:pic>
    </p:spTree>
    <p:extLst>
      <p:ext uri="{BB962C8B-B14F-4D97-AF65-F5344CB8AC3E}">
        <p14:creationId xmlns:p14="http://schemas.microsoft.com/office/powerpoint/2010/main" val="41504362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9299" y="617042"/>
            <a:ext cx="8184333" cy="596591"/>
          </a:xfrm>
        </p:spPr>
        <p:txBody>
          <a:bodyPr>
            <a:normAutofit fontScale="90000"/>
          </a:bodyPr>
          <a:lstStyle/>
          <a:p>
            <a:r>
              <a:rPr lang="es-MX" dirty="0" smtClean="0"/>
              <a:t>CENTRO DE REHABILTACION FISICA</a:t>
            </a:r>
            <a:endParaRPr lang="es-EC" dirty="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464" y="3703924"/>
            <a:ext cx="3268301" cy="2453269"/>
          </a:xfrm>
          <a:prstGeom prst="rect">
            <a:avLst/>
          </a:prstGeom>
        </p:spPr>
      </p:pic>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01" y="3622195"/>
            <a:ext cx="3273547" cy="2457206"/>
          </a:xfrm>
          <a:prstGeom prst="rect">
            <a:avLst/>
          </a:prstGeom>
        </p:spPr>
      </p:pic>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826" y="1213633"/>
            <a:ext cx="3067222" cy="2300416"/>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1779" y="1213633"/>
            <a:ext cx="3147986" cy="2360990"/>
          </a:xfrm>
          <a:prstGeom prst="rect">
            <a:avLst/>
          </a:prstGeom>
        </p:spPr>
      </p:pic>
    </p:spTree>
    <p:extLst>
      <p:ext uri="{BB962C8B-B14F-4D97-AF65-F5344CB8AC3E}">
        <p14:creationId xmlns:p14="http://schemas.microsoft.com/office/powerpoint/2010/main" val="380296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PUNTO DIGITAL LA IBERIA</a:t>
            </a:r>
            <a:endParaRPr lang="es-EC" dirty="0"/>
          </a:p>
        </p:txBody>
      </p:sp>
      <p:pic>
        <p:nvPicPr>
          <p:cNvPr id="4" name="Imagen 3">
            <a:extLst>
              <a:ext uri="{FF2B5EF4-FFF2-40B4-BE49-F238E27FC236}">
                <a16:creationId xmlns:a16="http://schemas.microsoft.com/office/drawing/2014/main" xmlns="" id="{086C1A5C-556B-7A6E-DFAB-B40D5E565587}"/>
              </a:ext>
            </a:extLst>
          </p:cNvPr>
          <p:cNvPicPr>
            <a:picLocks noChangeAspect="1"/>
          </p:cNvPicPr>
          <p:nvPr/>
        </p:nvPicPr>
        <p:blipFill>
          <a:blip r:embed="rId2"/>
          <a:stretch>
            <a:fillRect/>
          </a:stretch>
        </p:blipFill>
        <p:spPr>
          <a:xfrm>
            <a:off x="1087856" y="3404103"/>
            <a:ext cx="2732921" cy="18607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899" y="2104176"/>
            <a:ext cx="3178332" cy="4237776"/>
          </a:xfrm>
          <a:prstGeom prst="rect">
            <a:avLst/>
          </a:prstGeom>
        </p:spPr>
      </p:pic>
    </p:spTree>
    <p:extLst>
      <p:ext uri="{BB962C8B-B14F-4D97-AF65-F5344CB8AC3E}">
        <p14:creationId xmlns:p14="http://schemas.microsoft.com/office/powerpoint/2010/main" val="2512992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65753" y="1432322"/>
            <a:ext cx="5405003" cy="2995760"/>
          </a:xfrm>
        </p:spPr>
        <p:txBody>
          <a:bodyPr>
            <a:normAutofit/>
          </a:bodyPr>
          <a:lstStyle/>
          <a:p>
            <a:r>
              <a:rPr lang="es-MX" dirty="0" smtClean="0"/>
              <a:t>PROYECTOS DE</a:t>
            </a:r>
            <a:br>
              <a:rPr lang="es-MX" dirty="0" smtClean="0"/>
            </a:br>
            <a:r>
              <a:rPr lang="es-MX" dirty="0" smtClean="0"/>
              <a:t> INVERSION</a:t>
            </a:r>
            <a:endParaRPr lang="es-EC" dirty="0"/>
          </a:p>
        </p:txBody>
      </p:sp>
    </p:spTree>
    <p:extLst>
      <p:ext uri="{BB962C8B-B14F-4D97-AF65-F5344CB8AC3E}">
        <p14:creationId xmlns:p14="http://schemas.microsoft.com/office/powerpoint/2010/main" val="1857184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8475" y="651852"/>
            <a:ext cx="7831248" cy="1358018"/>
          </a:xfrm>
        </p:spPr>
        <p:txBody>
          <a:bodyPr>
            <a:normAutofit fontScale="90000"/>
          </a:bodyPr>
          <a:lstStyle/>
          <a:p>
            <a:r>
              <a:rPr lang="es-MX" dirty="0" smtClean="0"/>
              <a:t>SERVICIOS DE CONEXIÓN DE CAMARAS DE VIDEOVIGILANCIA</a:t>
            </a:r>
            <a:endParaRPr lang="es-EC" dirty="0"/>
          </a:p>
        </p:txBody>
      </p:sp>
      <p:pic>
        <p:nvPicPr>
          <p:cNvPr id="4" name="Imagen 3">
            <a:extLst>
              <a:ext uri="{FF2B5EF4-FFF2-40B4-BE49-F238E27FC236}">
                <a16:creationId xmlns:a16="http://schemas.microsoft.com/office/drawing/2014/main" xmlns="" id="{3F5CE20B-BC4E-BF96-35FB-24A3E5546DFF}"/>
              </a:ext>
            </a:extLst>
          </p:cNvPr>
          <p:cNvPicPr>
            <a:picLocks noChangeAspect="1"/>
          </p:cNvPicPr>
          <p:nvPr/>
        </p:nvPicPr>
        <p:blipFill>
          <a:blip r:embed="rId2"/>
          <a:srcRect l="786" t="10299" r="1"/>
          <a:stretch>
            <a:fillRect/>
          </a:stretch>
        </p:blipFill>
        <p:spPr>
          <a:xfrm>
            <a:off x="871527" y="2489240"/>
            <a:ext cx="7068362" cy="3594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8703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3207" y="643734"/>
            <a:ext cx="8102851" cy="813874"/>
          </a:xfrm>
        </p:spPr>
        <p:txBody>
          <a:bodyPr>
            <a:normAutofit fontScale="90000"/>
          </a:bodyPr>
          <a:lstStyle/>
          <a:p>
            <a:r>
              <a:rPr lang="es-MX" dirty="0" smtClean="0"/>
              <a:t>MANTENIMIENTO DE ESPACIOS PUBLICOS</a:t>
            </a:r>
            <a:endParaRPr lang="es-EC"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638" y="1593409"/>
            <a:ext cx="3072144" cy="2304108"/>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9423" y="1521893"/>
            <a:ext cx="2938143" cy="2203608"/>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480" y="4033318"/>
            <a:ext cx="3072144" cy="2304108"/>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9424" y="4083568"/>
            <a:ext cx="2938143" cy="2203607"/>
          </a:xfrm>
          <a:prstGeom prst="rect">
            <a:avLst/>
          </a:prstGeom>
        </p:spPr>
      </p:pic>
      <p:pic>
        <p:nvPicPr>
          <p:cNvPr id="7" name="Imagen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8731" y="2466896"/>
            <a:ext cx="2209584" cy="2997043"/>
          </a:xfrm>
          <a:prstGeom prst="rect">
            <a:avLst/>
          </a:prstGeom>
        </p:spPr>
      </p:pic>
    </p:spTree>
    <p:extLst>
      <p:ext uri="{BB962C8B-B14F-4D97-AF65-F5344CB8AC3E}">
        <p14:creationId xmlns:p14="http://schemas.microsoft.com/office/powerpoint/2010/main" val="1948846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1385" y="605130"/>
            <a:ext cx="6798734" cy="1303867"/>
          </a:xfrm>
        </p:spPr>
        <p:txBody>
          <a:bodyPr>
            <a:normAutofit fontScale="90000"/>
          </a:bodyPr>
          <a:lstStyle/>
          <a:p>
            <a:r>
              <a:rPr lang="es-MX" dirty="0" smtClean="0"/>
              <a:t>MANTENIMIENTO ESTADIO DEMETRIO LEON</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3027" y="2219204"/>
            <a:ext cx="2858581" cy="2143937"/>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4057" y="2104602"/>
            <a:ext cx="2786992" cy="2090244"/>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994" y="4437026"/>
            <a:ext cx="2634643" cy="1975982"/>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7447" y="2615043"/>
            <a:ext cx="1966610" cy="3496196"/>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1216" y="4234192"/>
            <a:ext cx="2905088" cy="2178816"/>
          </a:xfrm>
          <a:prstGeom prst="rect">
            <a:avLst/>
          </a:prstGeom>
        </p:spPr>
      </p:pic>
    </p:spTree>
    <p:extLst>
      <p:ext uri="{BB962C8B-B14F-4D97-AF65-F5344CB8AC3E}">
        <p14:creationId xmlns:p14="http://schemas.microsoft.com/office/powerpoint/2010/main" val="2895948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2261" y="657781"/>
            <a:ext cx="7976103" cy="1741387"/>
          </a:xfrm>
        </p:spPr>
        <p:txBody>
          <a:bodyPr>
            <a:normAutofit fontScale="90000"/>
          </a:bodyPr>
          <a:lstStyle/>
          <a:p>
            <a:r>
              <a:rPr lang="es-MX" dirty="0" smtClean="0"/>
              <a:t>ACTUALIZACIÓN PLAN DE DESARROLLO Y ORDENAMIENTO TERRITORIAL</a:t>
            </a:r>
            <a:endParaRPr lang="es-EC" dirty="0"/>
          </a:p>
        </p:txBody>
      </p:sp>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51144" r="9684" b="8778"/>
          <a:stretch/>
        </p:blipFill>
        <p:spPr>
          <a:xfrm>
            <a:off x="1118801" y="2716039"/>
            <a:ext cx="3238266" cy="2562131"/>
          </a:xfrm>
          <a:prstGeom prst="rect">
            <a:avLst/>
          </a:prstGeom>
        </p:spPr>
      </p:pic>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9505" r="13740" b="51740"/>
          <a:stretch/>
        </p:blipFill>
        <p:spPr>
          <a:xfrm>
            <a:off x="5028388" y="2716039"/>
            <a:ext cx="3390594" cy="2716040"/>
          </a:xfrm>
          <a:prstGeom prst="rect">
            <a:avLst/>
          </a:prstGeom>
        </p:spPr>
      </p:pic>
    </p:spTree>
    <p:extLst>
      <p:ext uri="{BB962C8B-B14F-4D97-AF65-F5344CB8AC3E}">
        <p14:creationId xmlns:p14="http://schemas.microsoft.com/office/powerpoint/2010/main" val="3838397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04851" y="2418213"/>
            <a:ext cx="6798734" cy="1303867"/>
          </a:xfrm>
        </p:spPr>
        <p:txBody>
          <a:bodyPr>
            <a:normAutofit/>
          </a:bodyPr>
          <a:lstStyle/>
          <a:p>
            <a:r>
              <a:rPr lang="es-MX" dirty="0" smtClean="0"/>
              <a:t>GESTIONES</a:t>
            </a:r>
            <a:endParaRPr lang="es-EC" dirty="0"/>
          </a:p>
        </p:txBody>
      </p:sp>
    </p:spTree>
    <p:extLst>
      <p:ext uri="{BB962C8B-B14F-4D97-AF65-F5344CB8AC3E}">
        <p14:creationId xmlns:p14="http://schemas.microsoft.com/office/powerpoint/2010/main" val="34172383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2261" y="657781"/>
            <a:ext cx="7976103" cy="515111"/>
          </a:xfrm>
        </p:spPr>
        <p:txBody>
          <a:bodyPr>
            <a:normAutofit fontScale="90000"/>
          </a:bodyPr>
          <a:lstStyle/>
          <a:p>
            <a:r>
              <a:rPr lang="es-MX" dirty="0" smtClean="0"/>
              <a:t>Limpieza y mantenimiento de alcantarillado</a:t>
            </a:r>
            <a:endParaRPr lang="es-EC"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384" y="2358428"/>
            <a:ext cx="3476531" cy="2607398"/>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0312" y="2358428"/>
            <a:ext cx="3874883" cy="2607398"/>
          </a:xfrm>
          <a:prstGeom prst="rect">
            <a:avLst/>
          </a:prstGeom>
        </p:spPr>
      </p:pic>
    </p:spTree>
    <p:extLst>
      <p:ext uri="{BB962C8B-B14F-4D97-AF65-F5344CB8AC3E}">
        <p14:creationId xmlns:p14="http://schemas.microsoft.com/office/powerpoint/2010/main" val="183888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EB0F105D-D1DA-404A-DECB-A03CD2BF8A55}"/>
              </a:ext>
            </a:extLst>
          </p:cNvPr>
          <p:cNvSpPr txBox="1"/>
          <p:nvPr/>
        </p:nvSpPr>
        <p:spPr>
          <a:xfrm>
            <a:off x="708917" y="779114"/>
            <a:ext cx="7870004" cy="4801314"/>
          </a:xfrm>
          <a:prstGeom prst="rect">
            <a:avLst/>
          </a:prstGeom>
          <a:noFill/>
        </p:spPr>
        <p:txBody>
          <a:bodyPr wrap="square">
            <a:spAutoFit/>
          </a:bodyPr>
          <a:lstStyle/>
          <a:p>
            <a:pPr algn="just"/>
            <a:r>
              <a:rPr lang="es-MX" b="1" dirty="0">
                <a:cs typeface="Arial" panose="020B0604020202020204" pitchFamily="34" charset="0"/>
              </a:rPr>
              <a:t>Art. 67.- Atribuciones de la junta parroquial rural.- A la junta parroquial rural le corresponde: </a:t>
            </a:r>
          </a:p>
          <a:p>
            <a:pPr algn="just"/>
            <a:r>
              <a:rPr lang="es-MX" b="1" dirty="0">
                <a:cs typeface="Arial" panose="020B0604020202020204" pitchFamily="34" charset="0"/>
              </a:rPr>
              <a:t>a) </a:t>
            </a:r>
            <a:r>
              <a:rPr lang="es-MX" dirty="0">
                <a:cs typeface="Arial" panose="020B0604020202020204" pitchFamily="34" charset="0"/>
              </a:rPr>
              <a:t>Expedir acuerdos, resoluciones y normativa reglamentaria en las materias de competencia del CODIGO ORGANICO DE ORGANIZACION TERRITORIAL, COOTAD - Página 35 LEXIS FINDER - www.lexis.com.ec gobierno autónomo descentralizado parroquial rural conforme este Código; </a:t>
            </a:r>
          </a:p>
          <a:p>
            <a:pPr algn="just"/>
            <a:r>
              <a:rPr lang="es-MX" b="1" dirty="0">
                <a:cs typeface="Arial" panose="020B0604020202020204" pitchFamily="34" charset="0"/>
              </a:rPr>
              <a:t>b) </a:t>
            </a:r>
            <a:r>
              <a:rPr lang="es-MX" dirty="0">
                <a:cs typeface="Arial" panose="020B0604020202020204" pitchFamily="34" charset="0"/>
              </a:rPr>
              <a:t>Aprobar el plan parroquial de desarrollo y el de ordenamiento territorial formulados participativamente con la acción del consejo parroquial de planificación y las instancias de participación, así como evaluar la ejecución; </a:t>
            </a:r>
          </a:p>
          <a:p>
            <a:pPr algn="just"/>
            <a:r>
              <a:rPr lang="es-MX" b="1" dirty="0">
                <a:cs typeface="Arial" panose="020B0604020202020204" pitchFamily="34" charset="0"/>
              </a:rPr>
              <a:t>c) </a:t>
            </a:r>
            <a:r>
              <a:rPr lang="es-MX" dirty="0">
                <a:cs typeface="Arial" panose="020B0604020202020204" pitchFamily="34" charset="0"/>
              </a:rPr>
              <a:t>Aprobar u observar el presupuesto del gobierno autónomo descentralizado parroquial rural, que deberá guardar concordancia con el plan parroquial de desarrollo y con el de ordenamiento territorial; así como garantizar una participación ciudadana en la que estén representados los intereses colectivos de la parroquia rural en el marco de la Constitución y la ley. De igual forma, aprobará u observará la liquidación presupuestaria del año inmediato anterior, con las respectivas reformas; </a:t>
            </a:r>
          </a:p>
          <a:p>
            <a:pPr algn="just"/>
            <a:r>
              <a:rPr lang="es-MX" b="1" dirty="0">
                <a:cs typeface="Arial" panose="020B0604020202020204" pitchFamily="34" charset="0"/>
              </a:rPr>
              <a:t>d) </a:t>
            </a:r>
            <a:r>
              <a:rPr lang="es-MX" dirty="0">
                <a:cs typeface="Arial" panose="020B0604020202020204" pitchFamily="34" charset="0"/>
              </a:rPr>
              <a:t>Aprobar a pedido del presidente de la junta parroquial rural, traspasos de partidas presupuestarias y reducciones de crédito, cuando las circunstancias lo ameriten; </a:t>
            </a:r>
          </a:p>
        </p:txBody>
      </p:sp>
    </p:spTree>
    <p:extLst>
      <p:ext uri="{BB962C8B-B14F-4D97-AF65-F5344CB8AC3E}">
        <p14:creationId xmlns:p14="http://schemas.microsoft.com/office/powerpoint/2010/main" val="4482159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77278" y="643734"/>
            <a:ext cx="6798734" cy="1076424"/>
          </a:xfrm>
        </p:spPr>
        <p:txBody>
          <a:bodyPr>
            <a:normAutofit fontScale="90000"/>
          </a:bodyPr>
          <a:lstStyle/>
          <a:p>
            <a:r>
              <a:rPr lang="es-MX" dirty="0" smtClean="0"/>
              <a:t>ENTREGA DE MATERIAL RIBERAS DEL JUBONES</a:t>
            </a:r>
            <a:endParaRPr lang="es-EC" dirty="0"/>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7391" y="1984406"/>
            <a:ext cx="2915215" cy="2186412"/>
          </a:xfrm>
          <a:prstGeom prst="rect">
            <a:avLst/>
          </a:prstGeo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134" y="2093613"/>
            <a:ext cx="2616450" cy="1962338"/>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0091" y="4170818"/>
            <a:ext cx="2634558" cy="1975918"/>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4191" y="4294453"/>
            <a:ext cx="3408126" cy="1917071"/>
          </a:xfrm>
          <a:prstGeom prst="rect">
            <a:avLst/>
          </a:prstGeom>
        </p:spPr>
      </p:pic>
    </p:spTree>
    <p:extLst>
      <p:ext uri="{BB962C8B-B14F-4D97-AF65-F5344CB8AC3E}">
        <p14:creationId xmlns:p14="http://schemas.microsoft.com/office/powerpoint/2010/main" val="2069933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CAMBIO DE POSTES</a:t>
            </a:r>
            <a:endParaRPr lang="es-EC" dirty="0"/>
          </a:p>
        </p:txBody>
      </p:sp>
      <p:pic>
        <p:nvPicPr>
          <p:cNvPr id="4" name="Imagen 3">
            <a:extLst>
              <a:ext uri="{FF2B5EF4-FFF2-40B4-BE49-F238E27FC236}">
                <a16:creationId xmlns:a16="http://schemas.microsoft.com/office/drawing/2014/main" xmlns="" id="{D1C4FC31-AC9E-383B-D91D-B5FD9B30A2DF}"/>
              </a:ext>
            </a:extLst>
          </p:cNvPr>
          <p:cNvPicPr>
            <a:picLocks noChangeAspect="1"/>
          </p:cNvPicPr>
          <p:nvPr/>
        </p:nvPicPr>
        <p:blipFill>
          <a:blip r:embed="rId2"/>
          <a:stretch>
            <a:fillRect/>
          </a:stretch>
        </p:blipFill>
        <p:spPr>
          <a:xfrm>
            <a:off x="1875662" y="2624792"/>
            <a:ext cx="5373769" cy="2576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18860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2796" y="915338"/>
            <a:ext cx="7332804" cy="1429510"/>
          </a:xfrm>
        </p:spPr>
        <p:txBody>
          <a:bodyPr>
            <a:normAutofit fontScale="90000"/>
          </a:bodyPr>
          <a:lstStyle/>
          <a:p>
            <a:r>
              <a:rPr lang="es-MX" dirty="0" smtClean="0"/>
              <a:t>CULMINACION DE CUBIERTA DE LA CIUDADELA 16 DE NOVIEMBRE</a:t>
            </a:r>
            <a:endParaRPr lang="es-EC" dirty="0"/>
          </a:p>
        </p:txBody>
      </p:sp>
      <p:pic>
        <p:nvPicPr>
          <p:cNvPr id="4" name="Picture 2" descr="No hay ninguna descripción de la foto disponible.">
            <a:extLst>
              <a:ext uri="{FF2B5EF4-FFF2-40B4-BE49-F238E27FC236}">
                <a16:creationId xmlns:a16="http://schemas.microsoft.com/office/drawing/2014/main" xmlns="" id="{5D62260B-7903-8DEB-E541-28E213CCA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142" y="2818608"/>
            <a:ext cx="3555006" cy="2765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2017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MANTENIMIENTO MALECON ISMAEL GONZABAY</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748" y="2612395"/>
            <a:ext cx="2088565" cy="282826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1790" y="2333153"/>
            <a:ext cx="2840003" cy="384583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793" y="3051017"/>
            <a:ext cx="2818647" cy="2113985"/>
          </a:xfrm>
          <a:prstGeom prst="rect">
            <a:avLst/>
          </a:prstGeom>
        </p:spPr>
      </p:pic>
    </p:spTree>
    <p:extLst>
      <p:ext uri="{BB962C8B-B14F-4D97-AF65-F5344CB8AC3E}">
        <p14:creationId xmlns:p14="http://schemas.microsoft.com/office/powerpoint/2010/main" val="34320555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6866" y="915337"/>
            <a:ext cx="6798734" cy="1429511"/>
          </a:xfrm>
        </p:spPr>
        <p:txBody>
          <a:bodyPr>
            <a:normAutofit fontScale="90000"/>
          </a:bodyPr>
          <a:lstStyle/>
          <a:p>
            <a:r>
              <a:rPr lang="es-MX" dirty="0" smtClean="0"/>
              <a:t>PINTADA DE ESCALINATAS DE LA CANCHA DEL BARRIO 12 DE OCTUBRE</a:t>
            </a:r>
            <a:endParaRPr lang="es-EC"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331" y="2462541"/>
            <a:ext cx="2703971" cy="202797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497" y="2393471"/>
            <a:ext cx="2802506" cy="2097048"/>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2763" y="4169349"/>
            <a:ext cx="2735654" cy="2047024"/>
          </a:xfrm>
          <a:prstGeom prst="rect">
            <a:avLst/>
          </a:prstGeom>
        </p:spPr>
      </p:pic>
    </p:spTree>
    <p:extLst>
      <p:ext uri="{BB962C8B-B14F-4D97-AF65-F5344CB8AC3E}">
        <p14:creationId xmlns:p14="http://schemas.microsoft.com/office/powerpoint/2010/main" val="292354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00A747E7-80EF-A6F4-3FE7-4568341A6017}"/>
              </a:ext>
            </a:extLst>
          </p:cNvPr>
          <p:cNvSpPr txBox="1"/>
          <p:nvPr/>
        </p:nvSpPr>
        <p:spPr>
          <a:xfrm>
            <a:off x="719191" y="671941"/>
            <a:ext cx="7705618" cy="5355312"/>
          </a:xfrm>
          <a:prstGeom prst="rect">
            <a:avLst/>
          </a:prstGeom>
          <a:noFill/>
        </p:spPr>
        <p:txBody>
          <a:bodyPr wrap="square">
            <a:spAutoFit/>
          </a:bodyPr>
          <a:lstStyle/>
          <a:p>
            <a:pPr algn="just"/>
            <a:r>
              <a:rPr lang="es-MX" b="1" dirty="0"/>
              <a:t>e) </a:t>
            </a:r>
            <a:r>
              <a:rPr lang="es-MX" dirty="0"/>
              <a:t>Autorizar la contratación de empréstitos destinados a financiar la ejecución de programas y proyectos previstos en el plan parroquial de desarrollo y de ordenamiento territorial, observando las disposiciones previstas en la Constitución y la ley; </a:t>
            </a:r>
          </a:p>
          <a:p>
            <a:pPr algn="just"/>
            <a:r>
              <a:rPr lang="es-MX" b="1" dirty="0"/>
              <a:t>f) </a:t>
            </a:r>
            <a:r>
              <a:rPr lang="es-MX" dirty="0"/>
              <a:t>Proponer al concejo municipal proyectos de ordenanzas en beneficio de la población; </a:t>
            </a:r>
          </a:p>
          <a:p>
            <a:pPr algn="just"/>
            <a:r>
              <a:rPr lang="es-MX" b="1" dirty="0"/>
              <a:t>g) </a:t>
            </a:r>
            <a:r>
              <a:rPr lang="es-MX" dirty="0"/>
              <a:t>Autorizar la suscripción de contratos, convenios e instrumentos que comprometan al gobierno parroquial rural; </a:t>
            </a:r>
          </a:p>
          <a:p>
            <a:pPr algn="just"/>
            <a:r>
              <a:rPr lang="es-MX" b="1" dirty="0"/>
              <a:t>h) </a:t>
            </a:r>
            <a:r>
              <a:rPr lang="es-MX" dirty="0"/>
              <a:t>Resolver su participación en la conformación del capital de empresas públicas o mixtas creadas por los otros niveles de gobierno en el marco de lo que establece la Constitución y la ley; </a:t>
            </a:r>
          </a:p>
          <a:p>
            <a:pPr algn="just"/>
            <a:r>
              <a:rPr lang="es-MX" b="1" dirty="0"/>
              <a:t>i) </a:t>
            </a:r>
            <a:r>
              <a:rPr lang="es-MX" dirty="0"/>
              <a:t>Solicitar a los gobiernos autónomos descentralizados metropolitanos, municipales y provinciales la creación de empresas públicas del gobierno parroquial rural o de una mancomunidad de los mismos, de acuerdo con la ley; </a:t>
            </a:r>
          </a:p>
          <a:p>
            <a:pPr algn="just"/>
            <a:r>
              <a:rPr lang="es-MX" b="1" dirty="0"/>
              <a:t>j) </a:t>
            </a:r>
            <a:r>
              <a:rPr lang="es-MX" dirty="0"/>
              <a:t>Podrán delegar a la economía social y solidaria, la gestión de sus competencias exclusivas asignadas en la Constitución, la ley y el Consejo Nacional de Competencias; </a:t>
            </a:r>
          </a:p>
          <a:p>
            <a:pPr algn="just"/>
            <a:r>
              <a:rPr lang="es-MX" b="1" dirty="0"/>
              <a:t>k) </a:t>
            </a:r>
            <a:r>
              <a:rPr lang="es-MX" dirty="0"/>
              <a:t>Fiscalizar la gestión del presidente o presidenta del gobierno parroquial rural, de acuerdo al presente Código; </a:t>
            </a:r>
          </a:p>
        </p:txBody>
      </p:sp>
    </p:spTree>
    <p:extLst>
      <p:ext uri="{BB962C8B-B14F-4D97-AF65-F5344CB8AC3E}">
        <p14:creationId xmlns:p14="http://schemas.microsoft.com/office/powerpoint/2010/main" val="1312082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66E17049-22F4-0113-59F4-392A29F21FEF}"/>
              </a:ext>
            </a:extLst>
          </p:cNvPr>
          <p:cNvSpPr txBox="1"/>
          <p:nvPr/>
        </p:nvSpPr>
        <p:spPr>
          <a:xfrm>
            <a:off x="565078" y="491208"/>
            <a:ext cx="7993294" cy="5632311"/>
          </a:xfrm>
          <a:prstGeom prst="rect">
            <a:avLst/>
          </a:prstGeom>
          <a:noFill/>
        </p:spPr>
        <p:txBody>
          <a:bodyPr wrap="square">
            <a:spAutoFit/>
          </a:bodyPr>
          <a:lstStyle/>
          <a:p>
            <a:pPr algn="just"/>
            <a:r>
              <a:rPr lang="es-MX" b="1" dirty="0">
                <a:cs typeface="Arial" panose="020B0604020202020204" pitchFamily="34" charset="0"/>
              </a:rPr>
              <a:t>l) </a:t>
            </a:r>
            <a:r>
              <a:rPr lang="es-MX" dirty="0">
                <a:cs typeface="Arial" panose="020B0604020202020204" pitchFamily="34" charset="0"/>
              </a:rPr>
              <a:t>Remover al presidente o presidenta o vocales del gobierno autónomo descentralizado parroquial rural que hubiere incurrido en las causales previstas en la ley con el voto conforme de cuatro de cinco miembros garantizando el debido proceso. En este caso, la sesión de la junta será convocada y presidida por el vicepresidente de la junta parroquial rural; </a:t>
            </a:r>
          </a:p>
          <a:p>
            <a:pPr algn="just"/>
            <a:r>
              <a:rPr lang="es-MX" b="1" dirty="0">
                <a:cs typeface="Arial" panose="020B0604020202020204" pitchFamily="34" charset="0"/>
              </a:rPr>
              <a:t>m) </a:t>
            </a:r>
            <a:r>
              <a:rPr lang="es-MX" dirty="0">
                <a:cs typeface="Arial" panose="020B0604020202020204" pitchFamily="34" charset="0"/>
              </a:rPr>
              <a:t>Decidir la participación en mancomunidades o consorcios; </a:t>
            </a:r>
          </a:p>
          <a:p>
            <a:pPr algn="just"/>
            <a:r>
              <a:rPr lang="es-MX" b="1" dirty="0">
                <a:cs typeface="Arial" panose="020B0604020202020204" pitchFamily="34" charset="0"/>
              </a:rPr>
              <a:t>n) </a:t>
            </a:r>
            <a:r>
              <a:rPr lang="es-MX" dirty="0">
                <a:cs typeface="Arial" panose="020B0604020202020204" pitchFamily="34" charset="0"/>
              </a:rPr>
              <a:t>Conformar las comisiones permanentes y especiales que sean necesarias, con participación de la ciudadanía de la parroquia rural, y aprobar la conformación de comisiones ocasionales sugeridas por el presidente o presidenta del gobierno parroquial rural; </a:t>
            </a:r>
          </a:p>
          <a:p>
            <a:pPr algn="just"/>
            <a:r>
              <a:rPr lang="es-MX" b="1" dirty="0">
                <a:cs typeface="Arial" panose="020B0604020202020204" pitchFamily="34" charset="0"/>
              </a:rPr>
              <a:t>o) </a:t>
            </a:r>
            <a:r>
              <a:rPr lang="es-MX" dirty="0">
                <a:cs typeface="Arial" panose="020B0604020202020204" pitchFamily="34" charset="0"/>
              </a:rPr>
              <a:t>Conceder licencias a los miembros del gobierno parroquial rural, que acumulados, no sobrepasen sesenta días. En el caso de enfermedades catastróficas o calamidad doméstica debidamente justificada podrá prorrogar este plazo; </a:t>
            </a:r>
          </a:p>
          <a:p>
            <a:pPr algn="just"/>
            <a:r>
              <a:rPr lang="es-MX" b="1" dirty="0">
                <a:cs typeface="Arial" panose="020B0604020202020204" pitchFamily="34" charset="0"/>
              </a:rPr>
              <a:t>p) </a:t>
            </a:r>
            <a:r>
              <a:rPr lang="es-MX" dirty="0">
                <a:cs typeface="Arial" panose="020B0604020202020204" pitchFamily="34" charset="0"/>
              </a:rPr>
              <a:t>Conocer y resolver los asuntos que le sean sometidos a su conocimiento por parte del presidente o presidenta de la junta parroquial rural; </a:t>
            </a:r>
          </a:p>
          <a:p>
            <a:pPr algn="just"/>
            <a:r>
              <a:rPr lang="es-MX" b="1" dirty="0">
                <a:cs typeface="Arial" panose="020B0604020202020204" pitchFamily="34" charset="0"/>
              </a:rPr>
              <a:t>q) </a:t>
            </a:r>
            <a:r>
              <a:rPr lang="es-MX" dirty="0">
                <a:cs typeface="Arial" panose="020B0604020202020204" pitchFamily="34" charset="0"/>
              </a:rPr>
              <a:t>Promover la implementación de centros de mediación y solución alternativa de conflictos, según la ley; </a:t>
            </a:r>
          </a:p>
          <a:p>
            <a:pPr algn="just"/>
            <a:r>
              <a:rPr lang="es-MX" b="1" dirty="0">
                <a:cs typeface="Arial" panose="020B0604020202020204" pitchFamily="34" charset="0"/>
              </a:rPr>
              <a:t>r) </a:t>
            </a:r>
            <a:r>
              <a:rPr lang="es-MX" dirty="0">
                <a:cs typeface="Arial" panose="020B0604020202020204" pitchFamily="34" charset="0"/>
              </a:rPr>
              <a:t>Impulsar la conformación de organizaciones de la población parroquial, tendientes a promover el fomento de la producción, la seguridad ciudadana, el mejoramiento del nivel de vida y el fomento de la cultura y el deporte; </a:t>
            </a:r>
          </a:p>
        </p:txBody>
      </p:sp>
    </p:spTree>
    <p:extLst>
      <p:ext uri="{BB962C8B-B14F-4D97-AF65-F5344CB8AC3E}">
        <p14:creationId xmlns:p14="http://schemas.microsoft.com/office/powerpoint/2010/main" val="1986206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5E5AAD4B-3FEB-7351-839B-C18436CCA16D}"/>
              </a:ext>
            </a:extLst>
          </p:cNvPr>
          <p:cNvSpPr txBox="1"/>
          <p:nvPr/>
        </p:nvSpPr>
        <p:spPr>
          <a:xfrm>
            <a:off x="760288" y="1584909"/>
            <a:ext cx="7695343" cy="2308324"/>
          </a:xfrm>
          <a:prstGeom prst="rect">
            <a:avLst/>
          </a:prstGeom>
          <a:noFill/>
        </p:spPr>
        <p:txBody>
          <a:bodyPr wrap="square">
            <a:spAutoFit/>
          </a:bodyPr>
          <a:lstStyle/>
          <a:p>
            <a:pPr algn="just"/>
            <a:r>
              <a:rPr lang="es-MX" b="1" dirty="0">
                <a:cs typeface="Arial" panose="020B0604020202020204" pitchFamily="34" charset="0"/>
              </a:rPr>
              <a:t>s) </a:t>
            </a:r>
            <a:r>
              <a:rPr lang="es-MX" dirty="0">
                <a:cs typeface="Arial" panose="020B0604020202020204" pitchFamily="34" charset="0"/>
              </a:rPr>
              <a:t>Promover y coordinar la colaboración de los moradores de la parroquia en mingas o cualquier otra formó de participación social para la realización de obras de interés comunitario; </a:t>
            </a:r>
          </a:p>
          <a:p>
            <a:pPr algn="just"/>
            <a:r>
              <a:rPr lang="es-MX" b="1" dirty="0">
                <a:cs typeface="Arial" panose="020B0604020202020204" pitchFamily="34" charset="0"/>
              </a:rPr>
              <a:t>t) </a:t>
            </a:r>
            <a:r>
              <a:rPr lang="es-MX" dirty="0">
                <a:cs typeface="Arial" panose="020B0604020202020204" pitchFamily="34" charset="0"/>
              </a:rPr>
              <a:t>Designar, cuando corresponda, sus delegados en entidades, empresas u organismos colegiados; </a:t>
            </a:r>
          </a:p>
          <a:p>
            <a:pPr algn="just"/>
            <a:r>
              <a:rPr lang="es-MX" b="1" dirty="0">
                <a:cs typeface="Arial" panose="020B0604020202020204" pitchFamily="34" charset="0"/>
              </a:rPr>
              <a:t>u) </a:t>
            </a:r>
            <a:r>
              <a:rPr lang="es-MX" dirty="0">
                <a:cs typeface="Arial" panose="020B0604020202020204" pitchFamily="34" charset="0"/>
              </a:rPr>
              <a:t>Emitir políticas que contribuyan al desarrollo de las culturas de la población de su circunscripción territorial, de acuerdo con las leyes sobre la materia; y, </a:t>
            </a:r>
          </a:p>
          <a:p>
            <a:pPr algn="just"/>
            <a:r>
              <a:rPr lang="es-MX" b="1" dirty="0">
                <a:cs typeface="Arial" panose="020B0604020202020204" pitchFamily="34" charset="0"/>
              </a:rPr>
              <a:t>v) </a:t>
            </a:r>
            <a:r>
              <a:rPr lang="es-MX" dirty="0">
                <a:cs typeface="Arial" panose="020B0604020202020204" pitchFamily="34" charset="0"/>
              </a:rPr>
              <a:t>Las demás previstas en la Ley.</a:t>
            </a:r>
            <a:endParaRPr lang="es-419" dirty="0">
              <a:cs typeface="Arial" panose="020B0604020202020204" pitchFamily="34" charset="0"/>
            </a:endParaRPr>
          </a:p>
        </p:txBody>
      </p:sp>
    </p:spTree>
    <p:extLst>
      <p:ext uri="{BB962C8B-B14F-4D97-AF65-F5344CB8AC3E}">
        <p14:creationId xmlns:p14="http://schemas.microsoft.com/office/powerpoint/2010/main" val="3842476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Introducción</a:t>
            </a:r>
          </a:p>
        </p:txBody>
      </p:sp>
      <p:sp>
        <p:nvSpPr>
          <p:cNvPr id="3" name="Content Placeholder 2"/>
          <p:cNvSpPr>
            <a:spLocks noGrp="1"/>
          </p:cNvSpPr>
          <p:nvPr>
            <p:ph idx="1"/>
          </p:nvPr>
        </p:nvSpPr>
        <p:spPr/>
        <p:txBody>
          <a:bodyPr/>
          <a:lstStyle/>
          <a:p>
            <a:r>
              <a:rPr dirty="0" err="1"/>
              <a:t>Cumplimiento</a:t>
            </a:r>
            <a:r>
              <a:rPr dirty="0"/>
              <a:t> de la Constitución, COOTAD y CPCCS.</a:t>
            </a:r>
          </a:p>
          <a:p>
            <a:r>
              <a:rPr dirty="0" err="1"/>
              <a:t>Solicitud</a:t>
            </a:r>
            <a:r>
              <a:rPr dirty="0"/>
              <a:t> </a:t>
            </a:r>
            <a:r>
              <a:rPr dirty="0" err="1"/>
              <a:t>oficial</a:t>
            </a:r>
            <a:r>
              <a:rPr dirty="0"/>
              <a:t> del Sistema de </a:t>
            </a:r>
            <a:r>
              <a:rPr dirty="0" err="1"/>
              <a:t>Participación</a:t>
            </a:r>
            <a:r>
              <a:rPr dirty="0"/>
              <a:t> </a:t>
            </a:r>
            <a:r>
              <a:rPr dirty="0" err="1"/>
              <a:t>Ciudadana</a:t>
            </a:r>
            <a:r>
              <a:rPr dirty="0"/>
              <a:t> (19/mayo/2025).</a:t>
            </a:r>
          </a:p>
          <a:p>
            <a:r>
              <a:rPr dirty="0" err="1"/>
              <a:t>Basado</a:t>
            </a:r>
            <a:r>
              <a:rPr dirty="0"/>
              <a:t> </a:t>
            </a:r>
            <a:r>
              <a:rPr dirty="0" err="1"/>
              <a:t>en</a:t>
            </a:r>
            <a:r>
              <a:rPr dirty="0"/>
              <a:t> la </a:t>
            </a:r>
            <a:r>
              <a:rPr dirty="0" err="1"/>
              <a:t>gestión</a:t>
            </a:r>
            <a:r>
              <a:rPr dirty="0"/>
              <a:t> </a:t>
            </a:r>
            <a:r>
              <a:rPr dirty="0" err="1"/>
              <a:t>institucional</a:t>
            </a:r>
            <a:r>
              <a:rPr dirty="0"/>
              <a:t> del </a:t>
            </a:r>
            <a:r>
              <a:rPr dirty="0" err="1"/>
              <a:t>año</a:t>
            </a:r>
            <a:r>
              <a:rPr dirty="0"/>
              <a:t>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Objetivo General</a:t>
            </a:r>
          </a:p>
        </p:txBody>
      </p:sp>
      <p:sp>
        <p:nvSpPr>
          <p:cNvPr id="3" name="Content Placeholder 2"/>
          <p:cNvSpPr>
            <a:spLocks noGrp="1"/>
          </p:cNvSpPr>
          <p:nvPr>
            <p:ph idx="1"/>
          </p:nvPr>
        </p:nvSpPr>
        <p:spPr/>
        <p:txBody>
          <a:bodyPr/>
          <a:lstStyle/>
          <a:p>
            <a:r>
              <a:t>Transparentar la gestión, funcionamiento y ejecución de programas y proyectos del año 2024.</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599</TotalTime>
  <Words>1702</Words>
  <Application>Microsoft Office PowerPoint</Application>
  <PresentationFormat>Presentación en pantalla (4:3)</PresentationFormat>
  <Paragraphs>426</Paragraphs>
  <Slides>44</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Arial</vt:lpstr>
      <vt:lpstr>Bookman Old Style</vt:lpstr>
      <vt:lpstr>Calibri</vt:lpstr>
      <vt:lpstr>Garamond</vt:lpstr>
      <vt:lpstr>Times New Roman</vt:lpstr>
      <vt:lpstr>Orgánico</vt:lpstr>
      <vt:lpstr>Rendición de Cuentas 2024</vt:lpstr>
      <vt:lpstr>Presentación de PowerPoint</vt:lpstr>
      <vt:lpstr>Presentación de PowerPoint</vt:lpstr>
      <vt:lpstr>Presentación de PowerPoint</vt:lpstr>
      <vt:lpstr>Presentación de PowerPoint</vt:lpstr>
      <vt:lpstr>Presentación de PowerPoint</vt:lpstr>
      <vt:lpstr>Presentación de PowerPoint</vt:lpstr>
      <vt:lpstr>Introducción</vt:lpstr>
      <vt:lpstr>Objetivo General</vt:lpstr>
      <vt:lpstr>Comisiones Institucionales</vt:lpstr>
      <vt:lpstr>Sistema Económico Productivo y Medio Ambiente</vt:lpstr>
      <vt:lpstr>Sistema Social y Cultural</vt:lpstr>
      <vt:lpstr>Sistema de Asentamientos Humanos</vt:lpstr>
      <vt:lpstr>Sistema de Conectividad, Energía y Transporte</vt:lpstr>
      <vt:lpstr>Informe Económico 2024</vt:lpstr>
      <vt:lpstr>Detalle de Gasto Corriente</vt:lpstr>
      <vt:lpstr>Detalle de Gasto de Inversión</vt:lpstr>
      <vt:lpstr>Detalle de Gasto de Capital</vt:lpstr>
      <vt:lpstr>Proyectos Ejecutados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SOCIALES</vt:lpstr>
      <vt:lpstr>PROYECTO ADULTO MAYOR</vt:lpstr>
      <vt:lpstr>CDI GOTITAS DE AMOR</vt:lpstr>
      <vt:lpstr>CENTRO DE REHABILTACION FISICA</vt:lpstr>
      <vt:lpstr>PUNTO DIGITAL LA IBERIA</vt:lpstr>
      <vt:lpstr>PROYECTOS DE  INVERSION</vt:lpstr>
      <vt:lpstr>SERVICIOS DE CONEXIÓN DE CAMARAS DE VIDEOVIGILANCIA</vt:lpstr>
      <vt:lpstr>MANTENIMIENTO DE ESPACIOS PUBLICOS</vt:lpstr>
      <vt:lpstr>MANTENIMIENTO ESTADIO DEMETRIO LEON</vt:lpstr>
      <vt:lpstr>ACTUALIZACIÓN PLAN DE DESARROLLO Y ORDENAMIENTO TERRITORIAL</vt:lpstr>
      <vt:lpstr>GESTIONES</vt:lpstr>
      <vt:lpstr>Limpieza y mantenimiento de alcantarillado</vt:lpstr>
      <vt:lpstr>ENTREGA DE MATERIAL RIBERAS DEL JUBONES</vt:lpstr>
      <vt:lpstr>CAMBIO DE POSTES</vt:lpstr>
      <vt:lpstr>CULMINACION DE CUBIERTA DE LA CIUDADELA 16 DE NOVIEMBRE</vt:lpstr>
      <vt:lpstr>MANTENIMIENTO MALECON ISMAEL GONZABAY</vt:lpstr>
      <vt:lpstr>PINTADA DE ESCALINATAS DE LA CANCHA DEL BARRIO 12 DE OCTUBRE</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2024</dc:title>
  <dc:subject/>
  <dc:creator>HP</dc:creator>
  <cp:keywords/>
  <dc:description>generated using python-pptx</dc:description>
  <cp:lastModifiedBy>Contabilidad</cp:lastModifiedBy>
  <cp:revision>21</cp:revision>
  <dcterms:created xsi:type="dcterms:W3CDTF">2013-01-27T09:14:16Z</dcterms:created>
  <dcterms:modified xsi:type="dcterms:W3CDTF">2025-07-07T19:08:04Z</dcterms:modified>
  <cp:category/>
</cp:coreProperties>
</file>